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handoutMasterIdLst>
    <p:handoutMasterId r:id="rId34"/>
  </p:handoutMasterIdLst>
  <p:sldIdLst>
    <p:sldId id="315" r:id="rId2"/>
    <p:sldId id="617" r:id="rId3"/>
    <p:sldId id="601" r:id="rId4"/>
    <p:sldId id="708" r:id="rId5"/>
    <p:sldId id="498" r:id="rId6"/>
    <p:sldId id="538" r:id="rId7"/>
    <p:sldId id="663" r:id="rId8"/>
    <p:sldId id="709" r:id="rId9"/>
    <p:sldId id="665" r:id="rId10"/>
    <p:sldId id="710" r:id="rId11"/>
    <p:sldId id="712" r:id="rId12"/>
    <p:sldId id="718" r:id="rId13"/>
    <p:sldId id="721" r:id="rId14"/>
    <p:sldId id="722" r:id="rId15"/>
    <p:sldId id="720" r:id="rId16"/>
    <p:sldId id="701" r:id="rId17"/>
    <p:sldId id="702" r:id="rId18"/>
    <p:sldId id="707" r:id="rId19"/>
    <p:sldId id="674" r:id="rId20"/>
    <p:sldId id="725" r:id="rId21"/>
    <p:sldId id="723" r:id="rId22"/>
    <p:sldId id="726" r:id="rId23"/>
    <p:sldId id="724" r:id="rId24"/>
    <p:sldId id="703" r:id="rId25"/>
    <p:sldId id="728" r:id="rId26"/>
    <p:sldId id="729" r:id="rId27"/>
    <p:sldId id="714" r:id="rId28"/>
    <p:sldId id="715" r:id="rId29"/>
    <p:sldId id="716" r:id="rId30"/>
    <p:sldId id="717" r:id="rId31"/>
    <p:sldId id="46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617"/>
            <p14:sldId id="601"/>
            <p14:sldId id="708"/>
            <p14:sldId id="498"/>
            <p14:sldId id="538"/>
            <p14:sldId id="663"/>
            <p14:sldId id="709"/>
            <p14:sldId id="665"/>
            <p14:sldId id="710"/>
            <p14:sldId id="712"/>
            <p14:sldId id="718"/>
            <p14:sldId id="721"/>
            <p14:sldId id="722"/>
            <p14:sldId id="720"/>
            <p14:sldId id="701"/>
            <p14:sldId id="702"/>
            <p14:sldId id="707"/>
            <p14:sldId id="674"/>
            <p14:sldId id="725"/>
            <p14:sldId id="723"/>
            <p14:sldId id="726"/>
            <p14:sldId id="724"/>
            <p14:sldId id="703"/>
            <p14:sldId id="728"/>
            <p14:sldId id="729"/>
            <p14:sldId id="714"/>
            <p14:sldId id="715"/>
            <p14:sldId id="716"/>
            <p14:sldId id="717"/>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94947" autoAdjust="0"/>
  </p:normalViewPr>
  <p:slideViewPr>
    <p:cSldViewPr snapToGrid="0">
      <p:cViewPr varScale="1">
        <p:scale>
          <a:sx n="108" d="100"/>
          <a:sy n="108" d="100"/>
        </p:scale>
        <p:origin x="43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3E71081D-DD07-4018-8C83-B037F8363FDC}"/>
    <pc:docChg chg="undo custSel addSld delSld modSld sldOrd modSection">
      <pc:chgData name="Austin, Wes" userId="af0a08d3-450a-44fe-af25-05348afc4137" providerId="ADAL" clId="{3E71081D-DD07-4018-8C83-B037F8363FDC}" dt="2022-10-26T18:37:08.963" v="5971" actId="14100"/>
      <pc:docMkLst>
        <pc:docMk/>
      </pc:docMkLst>
      <pc:sldChg chg="modSp mod">
        <pc:chgData name="Austin, Wes" userId="af0a08d3-450a-44fe-af25-05348afc4137" providerId="ADAL" clId="{3E71081D-DD07-4018-8C83-B037F8363FDC}" dt="2022-10-26T16:55:24.942" v="1100" actId="20577"/>
        <pc:sldMkLst>
          <pc:docMk/>
          <pc:sldMk cId="766858357" sldId="538"/>
        </pc:sldMkLst>
        <pc:spChg chg="mod">
          <ac:chgData name="Austin, Wes" userId="af0a08d3-450a-44fe-af25-05348afc4137" providerId="ADAL" clId="{3E71081D-DD07-4018-8C83-B037F8363FDC}" dt="2022-10-26T16:55:24.942" v="1100" actId="20577"/>
          <ac:spMkLst>
            <pc:docMk/>
            <pc:sldMk cId="766858357" sldId="538"/>
            <ac:spMk id="9" creationId="{9A8AE995-3761-4E8E-B676-D7F73B916651}"/>
          </ac:spMkLst>
        </pc:spChg>
      </pc:sldChg>
      <pc:sldChg chg="modSp mod">
        <pc:chgData name="Austin, Wes" userId="af0a08d3-450a-44fe-af25-05348afc4137" providerId="ADAL" clId="{3E71081D-DD07-4018-8C83-B037F8363FDC}" dt="2022-10-26T17:40:52.139" v="3728" actId="20577"/>
        <pc:sldMkLst>
          <pc:docMk/>
          <pc:sldMk cId="250873665" sldId="601"/>
        </pc:sldMkLst>
        <pc:spChg chg="mod">
          <ac:chgData name="Austin, Wes" userId="af0a08d3-450a-44fe-af25-05348afc4137" providerId="ADAL" clId="{3E71081D-DD07-4018-8C83-B037F8363FDC}" dt="2022-10-26T17:40:52.139" v="3728" actId="20577"/>
          <ac:spMkLst>
            <pc:docMk/>
            <pc:sldMk cId="250873665" sldId="601"/>
            <ac:spMk id="9" creationId="{9A8AE995-3761-4E8E-B676-D7F73B916651}"/>
          </ac:spMkLst>
        </pc:spChg>
      </pc:sldChg>
      <pc:sldChg chg="modSp mod">
        <pc:chgData name="Austin, Wes" userId="af0a08d3-450a-44fe-af25-05348afc4137" providerId="ADAL" clId="{3E71081D-DD07-4018-8C83-B037F8363FDC}" dt="2022-10-26T16:52:38.420" v="1008" actId="20577"/>
        <pc:sldMkLst>
          <pc:docMk/>
          <pc:sldMk cId="3041122478" sldId="663"/>
        </pc:sldMkLst>
        <pc:spChg chg="mod">
          <ac:chgData name="Austin, Wes" userId="af0a08d3-450a-44fe-af25-05348afc4137" providerId="ADAL" clId="{3E71081D-DD07-4018-8C83-B037F8363FDC}" dt="2022-10-26T16:52:38.420" v="1008" actId="20577"/>
          <ac:spMkLst>
            <pc:docMk/>
            <pc:sldMk cId="3041122478" sldId="663"/>
            <ac:spMk id="4" creationId="{21BC9C1A-2C0A-C647-439F-D071114C11D6}"/>
          </ac:spMkLst>
        </pc:spChg>
      </pc:sldChg>
      <pc:sldChg chg="modSp mod">
        <pc:chgData name="Austin, Wes" userId="af0a08d3-450a-44fe-af25-05348afc4137" providerId="ADAL" clId="{3E71081D-DD07-4018-8C83-B037F8363FDC}" dt="2022-10-26T16:52:50.707" v="1009" actId="403"/>
        <pc:sldMkLst>
          <pc:docMk/>
          <pc:sldMk cId="1759727505" sldId="665"/>
        </pc:sldMkLst>
        <pc:spChg chg="mod">
          <ac:chgData name="Austin, Wes" userId="af0a08d3-450a-44fe-af25-05348afc4137" providerId="ADAL" clId="{3E71081D-DD07-4018-8C83-B037F8363FDC}" dt="2022-10-26T16:47:41.094" v="772" actId="20577"/>
          <ac:spMkLst>
            <pc:docMk/>
            <pc:sldMk cId="1759727505" sldId="665"/>
            <ac:spMk id="20" creationId="{3424494F-26E9-FB9D-A195-636AC20295A6}"/>
          </ac:spMkLst>
        </pc:spChg>
        <pc:spChg chg="mod">
          <ac:chgData name="Austin, Wes" userId="af0a08d3-450a-44fe-af25-05348afc4137" providerId="ADAL" clId="{3E71081D-DD07-4018-8C83-B037F8363FDC}" dt="2022-10-26T16:52:50.707" v="1009" actId="403"/>
          <ac:spMkLst>
            <pc:docMk/>
            <pc:sldMk cId="1759727505" sldId="665"/>
            <ac:spMk id="22" creationId="{9894B9E7-C56F-41A1-0900-EBA7CCBE1546}"/>
          </ac:spMkLst>
        </pc:spChg>
      </pc:sldChg>
      <pc:sldChg chg="addSp delSp modSp mod ord">
        <pc:chgData name="Austin, Wes" userId="af0a08d3-450a-44fe-af25-05348afc4137" providerId="ADAL" clId="{3E71081D-DD07-4018-8C83-B037F8363FDC}" dt="2022-10-26T17:35:05.209" v="3541" actId="478"/>
        <pc:sldMkLst>
          <pc:docMk/>
          <pc:sldMk cId="2431696557" sldId="674"/>
        </pc:sldMkLst>
        <pc:spChg chg="add mod">
          <ac:chgData name="Austin, Wes" userId="af0a08d3-450a-44fe-af25-05348afc4137" providerId="ADAL" clId="{3E71081D-DD07-4018-8C83-B037F8363FDC}" dt="2022-10-26T17:30:06.397" v="3029" actId="113"/>
          <ac:spMkLst>
            <pc:docMk/>
            <pc:sldMk cId="2431696557" sldId="674"/>
            <ac:spMk id="3" creationId="{A003B869-763C-4D19-A68F-0D704FEEA348}"/>
          </ac:spMkLst>
        </pc:spChg>
        <pc:spChg chg="add del mod">
          <ac:chgData name="Austin, Wes" userId="af0a08d3-450a-44fe-af25-05348afc4137" providerId="ADAL" clId="{3E71081D-DD07-4018-8C83-B037F8363FDC}" dt="2022-10-26T17:34:26.778" v="3524" actId="478"/>
          <ac:spMkLst>
            <pc:docMk/>
            <pc:sldMk cId="2431696557" sldId="674"/>
            <ac:spMk id="5" creationId="{1E730B51-D97C-400B-B953-336CA82D6D67}"/>
          </ac:spMkLst>
        </pc:spChg>
        <pc:spChg chg="add del mod">
          <ac:chgData name="Austin, Wes" userId="af0a08d3-450a-44fe-af25-05348afc4137" providerId="ADAL" clId="{3E71081D-DD07-4018-8C83-B037F8363FDC}" dt="2022-10-26T17:35:05.209" v="3541" actId="478"/>
          <ac:spMkLst>
            <pc:docMk/>
            <pc:sldMk cId="2431696557" sldId="674"/>
            <ac:spMk id="6" creationId="{C26173AA-B13F-4FB2-BE4A-7D8A8FE3C70B}"/>
          </ac:spMkLst>
        </pc:spChg>
      </pc:sldChg>
      <pc:sldChg chg="addSp delSp modSp mod">
        <pc:chgData name="Austin, Wes" userId="af0a08d3-450a-44fe-af25-05348afc4137" providerId="ADAL" clId="{3E71081D-DD07-4018-8C83-B037F8363FDC}" dt="2022-10-26T17:20:39.820" v="2478" actId="1076"/>
        <pc:sldMkLst>
          <pc:docMk/>
          <pc:sldMk cId="2416003973" sldId="701"/>
        </pc:sldMkLst>
        <pc:spChg chg="add mod">
          <ac:chgData name="Austin, Wes" userId="af0a08d3-450a-44fe-af25-05348afc4137" providerId="ADAL" clId="{3E71081D-DD07-4018-8C83-B037F8363FDC}" dt="2022-10-26T17:20:37.404" v="2477" actId="1076"/>
          <ac:spMkLst>
            <pc:docMk/>
            <pc:sldMk cId="2416003973" sldId="701"/>
            <ac:spMk id="6" creationId="{28923BC4-F7A1-4C9A-B46E-399478793717}"/>
          </ac:spMkLst>
        </pc:spChg>
        <pc:spChg chg="mod">
          <ac:chgData name="Austin, Wes" userId="af0a08d3-450a-44fe-af25-05348afc4137" providerId="ADAL" clId="{3E71081D-DD07-4018-8C83-B037F8363FDC}" dt="2022-10-26T17:13:19.113" v="2142" actId="14100"/>
          <ac:spMkLst>
            <pc:docMk/>
            <pc:sldMk cId="2416003973" sldId="701"/>
            <ac:spMk id="9" creationId="{9A8AE995-3761-4E8E-B676-D7F73B916651}"/>
          </ac:spMkLst>
        </pc:spChg>
        <pc:picChg chg="add del mod">
          <ac:chgData name="Austin, Wes" userId="af0a08d3-450a-44fe-af25-05348afc4137" providerId="ADAL" clId="{3E71081D-DD07-4018-8C83-B037F8363FDC}" dt="2022-10-26T17:19:58.182" v="2433" actId="478"/>
          <ac:picMkLst>
            <pc:docMk/>
            <pc:sldMk cId="2416003973" sldId="701"/>
            <ac:picMk id="3" creationId="{051D68C9-4347-4739-B01B-D9DA6F901753}"/>
          </ac:picMkLst>
        </pc:picChg>
        <pc:picChg chg="add mod">
          <ac:chgData name="Austin, Wes" userId="af0a08d3-450a-44fe-af25-05348afc4137" providerId="ADAL" clId="{3E71081D-DD07-4018-8C83-B037F8363FDC}" dt="2022-10-26T17:20:39.820" v="2478" actId="1076"/>
          <ac:picMkLst>
            <pc:docMk/>
            <pc:sldMk cId="2416003973" sldId="701"/>
            <ac:picMk id="5" creationId="{993DE477-F914-4761-A42B-D5EA4E864EF6}"/>
          </ac:picMkLst>
        </pc:picChg>
      </pc:sldChg>
      <pc:sldChg chg="addSp modSp mod ord">
        <pc:chgData name="Austin, Wes" userId="af0a08d3-450a-44fe-af25-05348afc4137" providerId="ADAL" clId="{3E71081D-DD07-4018-8C83-B037F8363FDC}" dt="2022-10-26T18:35:45.795" v="5970" actId="20577"/>
        <pc:sldMkLst>
          <pc:docMk/>
          <pc:sldMk cId="1317776857" sldId="703"/>
        </pc:sldMkLst>
        <pc:spChg chg="add mod">
          <ac:chgData name="Austin, Wes" userId="af0a08d3-450a-44fe-af25-05348afc4137" providerId="ADAL" clId="{3E71081D-DD07-4018-8C83-B037F8363FDC}" dt="2022-10-26T18:35:45.795" v="5970" actId="20577"/>
          <ac:spMkLst>
            <pc:docMk/>
            <pc:sldMk cId="1317776857" sldId="703"/>
            <ac:spMk id="3" creationId="{6B71A37A-D9C9-497D-B663-14C9D76C501C}"/>
          </ac:spMkLst>
        </pc:spChg>
        <pc:spChg chg="add mod">
          <ac:chgData name="Austin, Wes" userId="af0a08d3-450a-44fe-af25-05348afc4137" providerId="ADAL" clId="{3E71081D-DD07-4018-8C83-B037F8363FDC}" dt="2022-10-26T18:29:59.059" v="5949" actId="20577"/>
          <ac:spMkLst>
            <pc:docMk/>
            <pc:sldMk cId="1317776857" sldId="703"/>
            <ac:spMk id="4" creationId="{4FB73970-2C67-4FB5-8053-AA45833EA6D5}"/>
          </ac:spMkLst>
        </pc:spChg>
        <pc:spChg chg="mod">
          <ac:chgData name="Austin, Wes" userId="af0a08d3-450a-44fe-af25-05348afc4137" providerId="ADAL" clId="{3E71081D-DD07-4018-8C83-B037F8363FDC}" dt="2022-10-26T17:42:06.310" v="3735" actId="20577"/>
          <ac:spMkLst>
            <pc:docMk/>
            <pc:sldMk cId="1317776857" sldId="703"/>
            <ac:spMk id="11" creationId="{462E9AFE-FCE3-4594-A4DB-141C6B7644D4}"/>
          </ac:spMkLst>
        </pc:spChg>
      </pc:sldChg>
      <pc:sldChg chg="del">
        <pc:chgData name="Austin, Wes" userId="af0a08d3-450a-44fe-af25-05348afc4137" providerId="ADAL" clId="{3E71081D-DD07-4018-8C83-B037F8363FDC}" dt="2022-10-26T17:18:52.595" v="2432" actId="2696"/>
        <pc:sldMkLst>
          <pc:docMk/>
          <pc:sldMk cId="793446656" sldId="705"/>
        </pc:sldMkLst>
      </pc:sldChg>
      <pc:sldChg chg="modSp mod">
        <pc:chgData name="Austin, Wes" userId="af0a08d3-450a-44fe-af25-05348afc4137" providerId="ADAL" clId="{3E71081D-DD07-4018-8C83-B037F8363FDC}" dt="2022-10-26T16:24:02.435" v="442" actId="20577"/>
        <pc:sldMkLst>
          <pc:docMk/>
          <pc:sldMk cId="2749553286" sldId="707"/>
        </pc:sldMkLst>
        <pc:spChg chg="mod">
          <ac:chgData name="Austin, Wes" userId="af0a08d3-450a-44fe-af25-05348afc4137" providerId="ADAL" clId="{3E71081D-DD07-4018-8C83-B037F8363FDC}" dt="2022-10-26T16:24:02.435" v="442" actId="20577"/>
          <ac:spMkLst>
            <pc:docMk/>
            <pc:sldMk cId="2749553286" sldId="707"/>
            <ac:spMk id="6" creationId="{1115B92D-F642-56DC-D8ED-AFF5B27EC0D8}"/>
          </ac:spMkLst>
        </pc:spChg>
      </pc:sldChg>
      <pc:sldChg chg="modSp mod">
        <pc:chgData name="Austin, Wes" userId="af0a08d3-450a-44fe-af25-05348afc4137" providerId="ADAL" clId="{3E71081D-DD07-4018-8C83-B037F8363FDC}" dt="2022-10-26T16:55:09.942" v="1065" actId="20577"/>
        <pc:sldMkLst>
          <pc:docMk/>
          <pc:sldMk cId="268295872" sldId="708"/>
        </pc:sldMkLst>
        <pc:spChg chg="mod">
          <ac:chgData name="Austin, Wes" userId="af0a08d3-450a-44fe-af25-05348afc4137" providerId="ADAL" clId="{3E71081D-DD07-4018-8C83-B037F8363FDC}" dt="2022-10-26T16:55:09.942" v="1065" actId="20577"/>
          <ac:spMkLst>
            <pc:docMk/>
            <pc:sldMk cId="268295872" sldId="708"/>
            <ac:spMk id="9" creationId="{9A8AE995-3761-4E8E-B676-D7F73B916651}"/>
          </ac:spMkLst>
        </pc:spChg>
      </pc:sldChg>
      <pc:sldChg chg="addSp modSp mod">
        <pc:chgData name="Austin, Wes" userId="af0a08d3-450a-44fe-af25-05348afc4137" providerId="ADAL" clId="{3E71081D-DD07-4018-8C83-B037F8363FDC}" dt="2022-10-26T16:49:21.076" v="885" actId="20577"/>
        <pc:sldMkLst>
          <pc:docMk/>
          <pc:sldMk cId="2985857504" sldId="710"/>
        </pc:sldMkLst>
        <pc:spChg chg="mod">
          <ac:chgData name="Austin, Wes" userId="af0a08d3-450a-44fe-af25-05348afc4137" providerId="ADAL" clId="{3E71081D-DD07-4018-8C83-B037F8363FDC}" dt="2022-10-26T16:48:24.113" v="774" actId="1076"/>
          <ac:spMkLst>
            <pc:docMk/>
            <pc:sldMk cId="2985857504" sldId="710"/>
            <ac:spMk id="4" creationId="{21BC9C1A-2C0A-C647-439F-D071114C11D6}"/>
          </ac:spMkLst>
        </pc:spChg>
        <pc:spChg chg="add mod">
          <ac:chgData name="Austin, Wes" userId="af0a08d3-450a-44fe-af25-05348afc4137" providerId="ADAL" clId="{3E71081D-DD07-4018-8C83-B037F8363FDC}" dt="2022-10-26T16:49:21.076" v="885" actId="20577"/>
          <ac:spMkLst>
            <pc:docMk/>
            <pc:sldMk cId="2985857504" sldId="710"/>
            <ac:spMk id="5" creationId="{775B164C-24AD-474F-AFB4-23C6FC4E909E}"/>
          </ac:spMkLst>
        </pc:spChg>
        <pc:picChg chg="add mod">
          <ac:chgData name="Austin, Wes" userId="af0a08d3-450a-44fe-af25-05348afc4137" providerId="ADAL" clId="{3E71081D-DD07-4018-8C83-B037F8363FDC}" dt="2022-10-26T16:48:35.721" v="782" actId="1076"/>
          <ac:picMkLst>
            <pc:docMk/>
            <pc:sldMk cId="2985857504" sldId="710"/>
            <ac:picMk id="1026" creationId="{C60A70A2-9A9F-491A-924E-EA104BCAE75C}"/>
          </ac:picMkLst>
        </pc:picChg>
      </pc:sldChg>
      <pc:sldChg chg="modSp mod">
        <pc:chgData name="Austin, Wes" userId="af0a08d3-450a-44fe-af25-05348afc4137" providerId="ADAL" clId="{3E71081D-DD07-4018-8C83-B037F8363FDC}" dt="2022-10-26T16:53:11.397" v="1016" actId="20577"/>
        <pc:sldMkLst>
          <pc:docMk/>
          <pc:sldMk cId="642634103" sldId="712"/>
        </pc:sldMkLst>
        <pc:spChg chg="mod">
          <ac:chgData name="Austin, Wes" userId="af0a08d3-450a-44fe-af25-05348afc4137" providerId="ADAL" clId="{3E71081D-DD07-4018-8C83-B037F8363FDC}" dt="2022-10-26T16:53:11.397" v="1016" actId="20577"/>
          <ac:spMkLst>
            <pc:docMk/>
            <pc:sldMk cId="642634103" sldId="712"/>
            <ac:spMk id="4" creationId="{21BC9C1A-2C0A-C647-439F-D071114C11D6}"/>
          </ac:spMkLst>
        </pc:spChg>
      </pc:sldChg>
      <pc:sldChg chg="modSp mod">
        <pc:chgData name="Austin, Wes" userId="af0a08d3-450a-44fe-af25-05348afc4137" providerId="ADAL" clId="{3E71081D-DD07-4018-8C83-B037F8363FDC}" dt="2022-10-26T17:00:03.282" v="1678" actId="113"/>
        <pc:sldMkLst>
          <pc:docMk/>
          <pc:sldMk cId="2823139369" sldId="718"/>
        </pc:sldMkLst>
        <pc:spChg chg="mod">
          <ac:chgData name="Austin, Wes" userId="af0a08d3-450a-44fe-af25-05348afc4137" providerId="ADAL" clId="{3E71081D-DD07-4018-8C83-B037F8363FDC}" dt="2022-10-26T17:00:03.282" v="1678" actId="113"/>
          <ac:spMkLst>
            <pc:docMk/>
            <pc:sldMk cId="2823139369" sldId="718"/>
            <ac:spMk id="4" creationId="{21BC9C1A-2C0A-C647-439F-D071114C11D6}"/>
          </ac:spMkLst>
        </pc:spChg>
      </pc:sldChg>
      <pc:sldChg chg="addSp delSp modSp mod">
        <pc:chgData name="Austin, Wes" userId="af0a08d3-450a-44fe-af25-05348afc4137" providerId="ADAL" clId="{3E71081D-DD07-4018-8C83-B037F8363FDC}" dt="2022-10-26T17:16:27.958" v="2431" actId="14100"/>
        <pc:sldMkLst>
          <pc:docMk/>
          <pc:sldMk cId="2548775728" sldId="720"/>
        </pc:sldMkLst>
        <pc:spChg chg="del mod">
          <ac:chgData name="Austin, Wes" userId="af0a08d3-450a-44fe-af25-05348afc4137" providerId="ADAL" clId="{3E71081D-DD07-4018-8C83-B037F8363FDC}" dt="2022-10-26T17:15:22.975" v="2310" actId="478"/>
          <ac:spMkLst>
            <pc:docMk/>
            <pc:sldMk cId="2548775728" sldId="720"/>
            <ac:spMk id="4" creationId="{21BC9C1A-2C0A-C647-439F-D071114C11D6}"/>
          </ac:spMkLst>
        </pc:spChg>
        <pc:spChg chg="add mod">
          <ac:chgData name="Austin, Wes" userId="af0a08d3-450a-44fe-af25-05348afc4137" providerId="ADAL" clId="{3E71081D-DD07-4018-8C83-B037F8363FDC}" dt="2022-10-26T17:16:27.958" v="2431" actId="14100"/>
          <ac:spMkLst>
            <pc:docMk/>
            <pc:sldMk cId="2548775728" sldId="720"/>
            <ac:spMk id="5" creationId="{A570145A-1ED4-4957-B902-0E9392A1B4BC}"/>
          </ac:spMkLst>
        </pc:spChg>
        <pc:picChg chg="add mod">
          <ac:chgData name="Austin, Wes" userId="af0a08d3-450a-44fe-af25-05348afc4137" providerId="ADAL" clId="{3E71081D-DD07-4018-8C83-B037F8363FDC}" dt="2022-10-26T17:16:07.645" v="2428" actId="1076"/>
          <ac:picMkLst>
            <pc:docMk/>
            <pc:sldMk cId="2548775728" sldId="720"/>
            <ac:picMk id="6" creationId="{61A77B2A-0CA9-4D5C-9568-BC03A82CAE93}"/>
          </ac:picMkLst>
        </pc:picChg>
      </pc:sldChg>
      <pc:sldChg chg="delSp modSp add mod">
        <pc:chgData name="Austin, Wes" userId="af0a08d3-450a-44fe-af25-05348afc4137" providerId="ADAL" clId="{3E71081D-DD07-4018-8C83-B037F8363FDC}" dt="2022-10-26T17:15:03.699" v="2303" actId="14100"/>
        <pc:sldMkLst>
          <pc:docMk/>
          <pc:sldMk cId="81981026" sldId="721"/>
        </pc:sldMkLst>
        <pc:spChg chg="mod">
          <ac:chgData name="Austin, Wes" userId="af0a08d3-450a-44fe-af25-05348afc4137" providerId="ADAL" clId="{3E71081D-DD07-4018-8C83-B037F8363FDC}" dt="2022-10-26T17:15:03.699" v="2303" actId="14100"/>
          <ac:spMkLst>
            <pc:docMk/>
            <pc:sldMk cId="81981026" sldId="721"/>
            <ac:spMk id="4" creationId="{21BC9C1A-2C0A-C647-439F-D071114C11D6}"/>
          </ac:spMkLst>
        </pc:spChg>
        <pc:spChg chg="del">
          <ac:chgData name="Austin, Wes" userId="af0a08d3-450a-44fe-af25-05348afc4137" providerId="ADAL" clId="{3E71081D-DD07-4018-8C83-B037F8363FDC}" dt="2022-10-26T16:56:20.673" v="1103" actId="478"/>
          <ac:spMkLst>
            <pc:docMk/>
            <pc:sldMk cId="81981026" sldId="721"/>
            <ac:spMk id="5" creationId="{35541423-4B17-E7ED-F7E2-A047F500A297}"/>
          </ac:spMkLst>
        </pc:spChg>
        <pc:picChg chg="del">
          <ac:chgData name="Austin, Wes" userId="af0a08d3-450a-44fe-af25-05348afc4137" providerId="ADAL" clId="{3E71081D-DD07-4018-8C83-B037F8363FDC}" dt="2022-10-26T16:56:16.242" v="1102" actId="478"/>
          <ac:picMkLst>
            <pc:docMk/>
            <pc:sldMk cId="81981026" sldId="721"/>
            <ac:picMk id="3" creationId="{D5D0B55E-6D66-9123-F8FF-F6FA73E68F82}"/>
          </ac:picMkLst>
        </pc:picChg>
      </pc:sldChg>
      <pc:sldChg chg="modSp add mod ord">
        <pc:chgData name="Austin, Wes" userId="af0a08d3-450a-44fe-af25-05348afc4137" providerId="ADAL" clId="{3E71081D-DD07-4018-8C83-B037F8363FDC}" dt="2022-10-26T17:15:20.943" v="2309"/>
        <pc:sldMkLst>
          <pc:docMk/>
          <pc:sldMk cId="731052463" sldId="722"/>
        </pc:sldMkLst>
        <pc:spChg chg="mod">
          <ac:chgData name="Austin, Wes" userId="af0a08d3-450a-44fe-af25-05348afc4137" providerId="ADAL" clId="{3E71081D-DD07-4018-8C83-B037F8363FDC}" dt="2022-10-26T17:15:17.907" v="2307" actId="20577"/>
          <ac:spMkLst>
            <pc:docMk/>
            <pc:sldMk cId="731052463" sldId="722"/>
            <ac:spMk id="4" creationId="{21BC9C1A-2C0A-C647-439F-D071114C11D6}"/>
          </ac:spMkLst>
        </pc:spChg>
      </pc:sldChg>
      <pc:sldChg chg="addSp modSp add mod">
        <pc:chgData name="Austin, Wes" userId="af0a08d3-450a-44fe-af25-05348afc4137" providerId="ADAL" clId="{3E71081D-DD07-4018-8C83-B037F8363FDC}" dt="2022-10-26T17:38:28.918" v="3711" actId="14100"/>
        <pc:sldMkLst>
          <pc:docMk/>
          <pc:sldMk cId="1422673583" sldId="723"/>
        </pc:sldMkLst>
        <pc:spChg chg="mod">
          <ac:chgData name="Austin, Wes" userId="af0a08d3-450a-44fe-af25-05348afc4137" providerId="ADAL" clId="{3E71081D-DD07-4018-8C83-B037F8363FDC}" dt="2022-10-26T17:38:28.918" v="3711" actId="14100"/>
          <ac:spMkLst>
            <pc:docMk/>
            <pc:sldMk cId="1422673583" sldId="723"/>
            <ac:spMk id="3" creationId="{A003B869-763C-4D19-A68F-0D704FEEA348}"/>
          </ac:spMkLst>
        </pc:spChg>
        <pc:picChg chg="add mod">
          <ac:chgData name="Austin, Wes" userId="af0a08d3-450a-44fe-af25-05348afc4137" providerId="ADAL" clId="{3E71081D-DD07-4018-8C83-B037F8363FDC}" dt="2022-10-26T17:38:26.857" v="3710" actId="14100"/>
          <ac:picMkLst>
            <pc:docMk/>
            <pc:sldMk cId="1422673583" sldId="723"/>
            <ac:picMk id="2050" creationId="{D0EBD943-7A63-4913-B649-A456301E7ECA}"/>
          </ac:picMkLst>
        </pc:picChg>
      </pc:sldChg>
      <pc:sldChg chg="modSp add mod">
        <pc:chgData name="Austin, Wes" userId="af0a08d3-450a-44fe-af25-05348afc4137" providerId="ADAL" clId="{3E71081D-DD07-4018-8C83-B037F8363FDC}" dt="2022-10-26T18:35:35.557" v="5958" actId="20577"/>
        <pc:sldMkLst>
          <pc:docMk/>
          <pc:sldMk cId="923200955" sldId="724"/>
        </pc:sldMkLst>
        <pc:spChg chg="mod">
          <ac:chgData name="Austin, Wes" userId="af0a08d3-450a-44fe-af25-05348afc4137" providerId="ADAL" clId="{3E71081D-DD07-4018-8C83-B037F8363FDC}" dt="2022-10-26T18:35:35.557" v="5958" actId="20577"/>
          <ac:spMkLst>
            <pc:docMk/>
            <pc:sldMk cId="923200955" sldId="724"/>
            <ac:spMk id="3" creationId="{A003B869-763C-4D19-A68F-0D704FEEA348}"/>
          </ac:spMkLst>
        </pc:spChg>
      </pc:sldChg>
      <pc:sldChg chg="addSp delSp modSp add mod">
        <pc:chgData name="Austin, Wes" userId="af0a08d3-450a-44fe-af25-05348afc4137" providerId="ADAL" clId="{3E71081D-DD07-4018-8C83-B037F8363FDC}" dt="2022-10-26T17:36:16.577" v="3560" actId="1076"/>
        <pc:sldMkLst>
          <pc:docMk/>
          <pc:sldMk cId="1190524257" sldId="725"/>
        </pc:sldMkLst>
        <pc:spChg chg="mod">
          <ac:chgData name="Austin, Wes" userId="af0a08d3-450a-44fe-af25-05348afc4137" providerId="ADAL" clId="{3E71081D-DD07-4018-8C83-B037F8363FDC}" dt="2022-10-26T17:35:15.202" v="3543" actId="207"/>
          <ac:spMkLst>
            <pc:docMk/>
            <pc:sldMk cId="1190524257" sldId="725"/>
            <ac:spMk id="6" creationId="{C26173AA-B13F-4FB2-BE4A-7D8A8FE3C70B}"/>
          </ac:spMkLst>
        </pc:spChg>
        <pc:spChg chg="add del">
          <ac:chgData name="Austin, Wes" userId="af0a08d3-450a-44fe-af25-05348afc4137" providerId="ADAL" clId="{3E71081D-DD07-4018-8C83-B037F8363FDC}" dt="2022-10-26T17:35:40.957" v="3549" actId="11529"/>
          <ac:spMkLst>
            <pc:docMk/>
            <pc:sldMk cId="1190524257" sldId="725"/>
            <ac:spMk id="8" creationId="{3316FE32-E480-42BE-8EDE-C8EA463720C5}"/>
          </ac:spMkLst>
        </pc:spChg>
        <pc:spChg chg="add mod">
          <ac:chgData name="Austin, Wes" userId="af0a08d3-450a-44fe-af25-05348afc4137" providerId="ADAL" clId="{3E71081D-DD07-4018-8C83-B037F8363FDC}" dt="2022-10-26T17:36:16.577" v="3560" actId="1076"/>
          <ac:spMkLst>
            <pc:docMk/>
            <pc:sldMk cId="1190524257" sldId="725"/>
            <ac:spMk id="12" creationId="{B3A4EFA1-C852-40C8-839D-725AA1B6DB5D}"/>
          </ac:spMkLst>
        </pc:spChg>
        <pc:cxnChg chg="add mod">
          <ac:chgData name="Austin, Wes" userId="af0a08d3-450a-44fe-af25-05348afc4137" providerId="ADAL" clId="{3E71081D-DD07-4018-8C83-B037F8363FDC}" dt="2022-10-26T17:36:06.690" v="3559" actId="14100"/>
          <ac:cxnSpMkLst>
            <pc:docMk/>
            <pc:sldMk cId="1190524257" sldId="725"/>
            <ac:cxnSpMk id="4" creationId="{CD146E18-3705-45C9-B7A3-049D695A706E}"/>
          </ac:cxnSpMkLst>
        </pc:cxnChg>
      </pc:sldChg>
      <pc:sldChg chg="addSp delSp modSp add mod">
        <pc:chgData name="Austin, Wes" userId="af0a08d3-450a-44fe-af25-05348afc4137" providerId="ADAL" clId="{3E71081D-DD07-4018-8C83-B037F8363FDC}" dt="2022-10-26T17:38:48.401" v="3718" actId="1076"/>
        <pc:sldMkLst>
          <pc:docMk/>
          <pc:sldMk cId="2606998130" sldId="726"/>
        </pc:sldMkLst>
        <pc:spChg chg="del">
          <ac:chgData name="Austin, Wes" userId="af0a08d3-450a-44fe-af25-05348afc4137" providerId="ADAL" clId="{3E71081D-DD07-4018-8C83-B037F8363FDC}" dt="2022-10-26T17:38:39.210" v="3713" actId="478"/>
          <ac:spMkLst>
            <pc:docMk/>
            <pc:sldMk cId="2606998130" sldId="726"/>
            <ac:spMk id="3" creationId="{A003B869-763C-4D19-A68F-0D704FEEA348}"/>
          </ac:spMkLst>
        </pc:spChg>
        <pc:spChg chg="del">
          <ac:chgData name="Austin, Wes" userId="af0a08d3-450a-44fe-af25-05348afc4137" providerId="ADAL" clId="{3E71081D-DD07-4018-8C83-B037F8363FDC}" dt="2022-10-26T17:38:41.153" v="3715" actId="478"/>
          <ac:spMkLst>
            <pc:docMk/>
            <pc:sldMk cId="2606998130" sldId="726"/>
            <ac:spMk id="11" creationId="{462E9AFE-FCE3-4594-A4DB-141C6B7644D4}"/>
          </ac:spMkLst>
        </pc:spChg>
        <pc:picChg chg="del">
          <ac:chgData name="Austin, Wes" userId="af0a08d3-450a-44fe-af25-05348afc4137" providerId="ADAL" clId="{3E71081D-DD07-4018-8C83-B037F8363FDC}" dt="2022-10-26T17:38:39.850" v="3714" actId="478"/>
          <ac:picMkLst>
            <pc:docMk/>
            <pc:sldMk cId="2606998130" sldId="726"/>
            <ac:picMk id="2050" creationId="{D0EBD943-7A63-4913-B649-A456301E7ECA}"/>
          </ac:picMkLst>
        </pc:picChg>
        <pc:picChg chg="add mod">
          <ac:chgData name="Austin, Wes" userId="af0a08d3-450a-44fe-af25-05348afc4137" providerId="ADAL" clId="{3E71081D-DD07-4018-8C83-B037F8363FDC}" dt="2022-10-26T17:38:48.401" v="3718" actId="1076"/>
          <ac:picMkLst>
            <pc:docMk/>
            <pc:sldMk cId="2606998130" sldId="726"/>
            <ac:picMk id="3074" creationId="{FC16C7DA-6A09-4410-837F-588F694BEA3B}"/>
          </ac:picMkLst>
        </pc:picChg>
      </pc:sldChg>
      <pc:sldChg chg="addSp delSp modSp add del mod">
        <pc:chgData name="Austin, Wes" userId="af0a08d3-450a-44fe-af25-05348afc4137" providerId="ADAL" clId="{3E71081D-DD07-4018-8C83-B037F8363FDC}" dt="2022-10-26T18:25:21.512" v="5910" actId="47"/>
        <pc:sldMkLst>
          <pc:docMk/>
          <pc:sldMk cId="2135795692" sldId="727"/>
        </pc:sldMkLst>
        <pc:spChg chg="del">
          <ac:chgData name="Austin, Wes" userId="af0a08d3-450a-44fe-af25-05348afc4137" providerId="ADAL" clId="{3E71081D-DD07-4018-8C83-B037F8363FDC}" dt="2022-10-26T17:46:03.585" v="3997" actId="478"/>
          <ac:spMkLst>
            <pc:docMk/>
            <pc:sldMk cId="2135795692" sldId="727"/>
            <ac:spMk id="3" creationId="{6B71A37A-D9C9-497D-B663-14C9D76C501C}"/>
          </ac:spMkLst>
        </pc:spChg>
        <pc:spChg chg="add mod">
          <ac:chgData name="Austin, Wes" userId="af0a08d3-450a-44fe-af25-05348afc4137" providerId="ADAL" clId="{3E71081D-DD07-4018-8C83-B037F8363FDC}" dt="2022-10-26T17:52:03.793" v="4533" actId="14100"/>
          <ac:spMkLst>
            <pc:docMk/>
            <pc:sldMk cId="2135795692" sldId="727"/>
            <ac:spMk id="4" creationId="{484875DC-ADE5-40CC-89B8-CAE91EE42EA7}"/>
          </ac:spMkLst>
        </pc:spChg>
      </pc:sldChg>
      <pc:sldChg chg="addSp delSp modSp add mod">
        <pc:chgData name="Austin, Wes" userId="af0a08d3-450a-44fe-af25-05348afc4137" providerId="ADAL" clId="{3E71081D-DD07-4018-8C83-B037F8363FDC}" dt="2022-10-26T18:22:04.539" v="5771" actId="1076"/>
        <pc:sldMkLst>
          <pc:docMk/>
          <pc:sldMk cId="4114407867" sldId="728"/>
        </pc:sldMkLst>
        <pc:spChg chg="mod">
          <ac:chgData name="Austin, Wes" userId="af0a08d3-450a-44fe-af25-05348afc4137" providerId="ADAL" clId="{3E71081D-DD07-4018-8C83-B037F8363FDC}" dt="2022-10-26T18:22:04.539" v="5771" actId="1076"/>
          <ac:spMkLst>
            <pc:docMk/>
            <pc:sldMk cId="4114407867" sldId="728"/>
            <ac:spMk id="3" creationId="{6B71A37A-D9C9-497D-B663-14C9D76C501C}"/>
          </ac:spMkLst>
        </pc:spChg>
        <pc:spChg chg="del mod">
          <ac:chgData name="Austin, Wes" userId="af0a08d3-450a-44fe-af25-05348afc4137" providerId="ADAL" clId="{3E71081D-DD07-4018-8C83-B037F8363FDC}" dt="2022-10-26T18:20:33.213" v="5692" actId="478"/>
          <ac:spMkLst>
            <pc:docMk/>
            <pc:sldMk cId="4114407867" sldId="728"/>
            <ac:spMk id="11" creationId="{462E9AFE-FCE3-4594-A4DB-141C6B7644D4}"/>
          </ac:spMkLst>
        </pc:spChg>
        <pc:picChg chg="add mod">
          <ac:chgData name="Austin, Wes" userId="af0a08d3-450a-44fe-af25-05348afc4137" providerId="ADAL" clId="{3E71081D-DD07-4018-8C83-B037F8363FDC}" dt="2022-10-26T18:20:40.459" v="5695" actId="1076"/>
          <ac:picMkLst>
            <pc:docMk/>
            <pc:sldMk cId="4114407867" sldId="728"/>
            <ac:picMk id="4" creationId="{3241ED37-5171-4D5C-9E4C-EB0BBA1373ED}"/>
          </ac:picMkLst>
        </pc:picChg>
      </pc:sldChg>
      <pc:sldChg chg="addSp delSp modSp add mod">
        <pc:chgData name="Austin, Wes" userId="af0a08d3-450a-44fe-af25-05348afc4137" providerId="ADAL" clId="{3E71081D-DD07-4018-8C83-B037F8363FDC}" dt="2022-10-26T18:37:08.963" v="5971" actId="14100"/>
        <pc:sldMkLst>
          <pc:docMk/>
          <pc:sldMk cId="709864237" sldId="729"/>
        </pc:sldMkLst>
        <pc:spChg chg="mod">
          <ac:chgData name="Austin, Wes" userId="af0a08d3-450a-44fe-af25-05348afc4137" providerId="ADAL" clId="{3E71081D-DD07-4018-8C83-B037F8363FDC}" dt="2022-10-26T18:37:08.963" v="5971" actId="14100"/>
          <ac:spMkLst>
            <pc:docMk/>
            <pc:sldMk cId="709864237" sldId="729"/>
            <ac:spMk id="3" creationId="{6B71A37A-D9C9-497D-B663-14C9D76C501C}"/>
          </ac:spMkLst>
        </pc:spChg>
        <pc:spChg chg="del">
          <ac:chgData name="Austin, Wes" userId="af0a08d3-450a-44fe-af25-05348afc4137" providerId="ADAL" clId="{3E71081D-DD07-4018-8C83-B037F8363FDC}" dt="2022-10-26T18:22:31.180" v="5784" actId="478"/>
          <ac:spMkLst>
            <pc:docMk/>
            <pc:sldMk cId="709864237" sldId="729"/>
            <ac:spMk id="11" creationId="{462E9AFE-FCE3-4594-A4DB-141C6B7644D4}"/>
          </ac:spMkLst>
        </pc:spChg>
        <pc:picChg chg="del mod">
          <ac:chgData name="Austin, Wes" userId="af0a08d3-450a-44fe-af25-05348afc4137" providerId="ADAL" clId="{3E71081D-DD07-4018-8C83-B037F8363FDC}" dt="2022-10-26T18:23:03.308" v="5787" actId="478"/>
          <ac:picMkLst>
            <pc:docMk/>
            <pc:sldMk cId="709864237" sldId="729"/>
            <ac:picMk id="4" creationId="{3241ED37-5171-4D5C-9E4C-EB0BBA1373ED}"/>
          </ac:picMkLst>
        </pc:picChg>
        <pc:picChg chg="add mod">
          <ac:chgData name="Austin, Wes" userId="af0a08d3-450a-44fe-af25-05348afc4137" providerId="ADAL" clId="{3E71081D-DD07-4018-8C83-B037F8363FDC}" dt="2022-10-26T18:32:29.763" v="5954" actId="1076"/>
          <ac:picMkLst>
            <pc:docMk/>
            <pc:sldMk cId="709864237" sldId="729"/>
            <ac:picMk id="5" creationId="{FB4A3B89-C0A5-41F4-BDFA-858ADF1B42C9}"/>
          </ac:picMkLst>
        </pc:picChg>
      </pc:sldChg>
      <pc:sldChg chg="add del">
        <pc:chgData name="Austin, Wes" userId="af0a08d3-450a-44fe-af25-05348afc4137" providerId="ADAL" clId="{3E71081D-DD07-4018-8C83-B037F8363FDC}" dt="2022-10-26T18:27:08.728" v="5915" actId="2696"/>
        <pc:sldMkLst>
          <pc:docMk/>
          <pc:sldMk cId="3209651875" sldId="730"/>
        </pc:sldMkLst>
      </pc:sldChg>
      <pc:sldChg chg="modSp add del mod ord">
        <pc:chgData name="Austin, Wes" userId="af0a08d3-450a-44fe-af25-05348afc4137" providerId="ADAL" clId="{3E71081D-DD07-4018-8C83-B037F8363FDC}" dt="2022-10-26T18:30:04.964" v="5950" actId="2696"/>
        <pc:sldMkLst>
          <pc:docMk/>
          <pc:sldMk cId="2524656914" sldId="731"/>
        </pc:sldMkLst>
        <pc:spChg chg="mod">
          <ac:chgData name="Austin, Wes" userId="af0a08d3-450a-44fe-af25-05348afc4137" providerId="ADAL" clId="{3E71081D-DD07-4018-8C83-B037F8363FDC}" dt="2022-10-26T18:29:44.523" v="5934" actId="20577"/>
          <ac:spMkLst>
            <pc:docMk/>
            <pc:sldMk cId="2524656914" sldId="731"/>
            <ac:spMk id="4" creationId="{4FB73970-2C67-4FB5-8053-AA45833EA6D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10/30/2022</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143517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357753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252072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2484403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59839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181769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3991325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21361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137182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1001458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242631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3564411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18560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2029918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203178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94549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1670129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4175203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284222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21881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517830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250337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419032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48328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16: The Safe Drinking Water Act</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s://www.paragonwater.com/how-does-pipe-corrosion-impact-water-quality/"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dcwater.com/sites/default/files/documents/2022_CCR_FINAL_4.pdf"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hyperlink" Target="https://papers.ssrn.com/sol3/papers.cfm?abstract_id=939590"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6.png"/><Relationship Id="rId4" Type="http://schemas.openxmlformats.org/officeDocument/2006/relationships/hyperlink" Target="https://joseph-s-shapiro.com/research/KeiserShapiro_WaterRegulationSinceEPAFounding.pdf"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hyperlink" Target="https://www.epa.gov/ccl/draft-ccl-5-chemica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hyperlink" Target="https://www.pnas.org/doi/abs/10.1073/pnas.1719805115"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drive.google.com/file/d/19PqBMoAfJ-QqGW-Ar6Yae5Ls-jGSFcgV/view?pli=1"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9.png"/><Relationship Id="rId4" Type="http://schemas.openxmlformats.org/officeDocument/2006/relationships/hyperlink" Target="https://www.pnas.org/doi/abs/10.1073/pnas.1719805115"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9.jpeg"/><Relationship Id="rId4" Type="http://schemas.openxmlformats.org/officeDocument/2006/relationships/hyperlink" Target="https://www.pnas.org/doi/abs/10.1073/pnas.1719805115"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s://www.pnas.org/doi/abs/10.1073/pnas.1719805115"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s://www.nrdc.org/sites/default/files/watered-down-justice-report.pdf"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gaftp.epa.gov/EJSCREEN/2021/"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hyperlink" Target="https://www.youtube.com/watch?app=desktop&amp;v=F4udLhOdPro"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s://books.google.com/books/about/The_Blue_Death.html?id=WtSTAEKzP5I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hyperlink" Target="https://www.epa.gov/sites/default/files/2016-06/documents/npwdr_complete_table.pdf"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a:latin typeface="+mj-lt"/>
                <a:cs typeface="Calibri Light" panose="020F0302020204030204" pitchFamily="34" charset="0"/>
              </a:rPr>
              <a:t>Prof. Austin</a:t>
            </a:r>
          </a:p>
          <a:p>
            <a:r>
              <a:rPr lang="en-US" sz="2600">
                <a:latin typeface="+mj-lt"/>
                <a:cs typeface="Calibri Light" panose="020F0302020204030204" pitchFamily="34" charset="0"/>
              </a:rPr>
              <a:t>Environmental Economics</a:t>
            </a:r>
            <a:br>
              <a:rPr lang="en-US" sz="2600">
                <a:latin typeface="+mj-lt"/>
                <a:cs typeface="Calibri Light" panose="020F0302020204030204" pitchFamily="34" charset="0"/>
              </a:rPr>
            </a:br>
            <a:r>
              <a:rPr lang="en-US" sz="260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rgbClr val="0070C0"/>
                </a:solidFill>
                <a:latin typeface="+mj-lt"/>
                <a:cs typeface="Calibri Light" panose="020F0302020204030204" pitchFamily="34" charset="0"/>
              </a:rPr>
              <a:t>Lecture 16: The Safe Drinking Water Act</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Treatment</a:t>
            </a:r>
            <a:r>
              <a:rPr lang="fr-FR" sz="4000" dirty="0">
                <a:solidFill>
                  <a:srgbClr val="0070C0"/>
                </a:solidFill>
                <a:latin typeface="+mj-lt"/>
              </a:rPr>
              <a:t> Techniques</a:t>
            </a:r>
          </a:p>
        </p:txBody>
      </p:sp>
      <p:sp>
        <p:nvSpPr>
          <p:cNvPr id="4" name="TextBox 3">
            <a:extLst>
              <a:ext uri="{FF2B5EF4-FFF2-40B4-BE49-F238E27FC236}">
                <a16:creationId xmlns:a16="http://schemas.microsoft.com/office/drawing/2014/main" id="{21BC9C1A-2C0A-C647-439F-D071114C11D6}"/>
              </a:ext>
            </a:extLst>
          </p:cNvPr>
          <p:cNvSpPr txBox="1"/>
          <p:nvPr/>
        </p:nvSpPr>
        <p:spPr>
          <a:xfrm>
            <a:off x="493743" y="1457880"/>
            <a:ext cx="7225749" cy="5952912"/>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The two major treatment technique regulations:</a:t>
            </a:r>
          </a:p>
          <a:p>
            <a:pPr marL="742950" lvl="1" indent="-285750">
              <a:lnSpc>
                <a:spcPct val="125000"/>
              </a:lnSpc>
              <a:buFont typeface="Wingdings" panose="05000000000000000000" pitchFamily="2" charset="2"/>
              <a:buChar char="§"/>
            </a:pPr>
            <a:r>
              <a:rPr lang="en-US" dirty="0">
                <a:cs typeface="Calibri Light" panose="020F0302020204030204" pitchFamily="34" charset="0"/>
              </a:rPr>
              <a:t>Lead and copper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0.15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lead.</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Action level of 1.3 mg/l for the 90</a:t>
            </a:r>
            <a:r>
              <a:rPr lang="en-US" baseline="30000" dirty="0">
                <a:cs typeface="Calibri Light" panose="020F0302020204030204" pitchFamily="34" charset="0"/>
              </a:rPr>
              <a:t>th</a:t>
            </a:r>
            <a:r>
              <a:rPr lang="en-US" dirty="0">
                <a:cs typeface="Calibri Light" panose="020F0302020204030204" pitchFamily="34" charset="0"/>
              </a:rPr>
              <a:t> percentile sample concentration of copper. </a:t>
            </a:r>
          </a:p>
          <a:p>
            <a:pPr marL="742950" lvl="1" indent="-285750">
              <a:lnSpc>
                <a:spcPct val="125000"/>
              </a:lnSpc>
              <a:buFont typeface="Wingdings" panose="05000000000000000000" pitchFamily="2" charset="2"/>
              <a:buChar char="§"/>
            </a:pPr>
            <a:r>
              <a:rPr lang="en-US" dirty="0">
                <a:cs typeface="Calibri Light" panose="020F0302020204030204" pitchFamily="34" charset="0"/>
              </a:rPr>
              <a:t>Total Coliform Rule</a:t>
            </a:r>
          </a:p>
          <a:p>
            <a:pPr marL="1200150" lvl="2" indent="-285750">
              <a:lnSpc>
                <a:spcPct val="125000"/>
              </a:lnSpc>
              <a:buFont typeface="Wingdings" panose="05000000000000000000" pitchFamily="2" charset="2"/>
              <a:buChar char="§"/>
            </a:pPr>
            <a:r>
              <a:rPr lang="en-US" dirty="0">
                <a:cs typeface="Calibri Light" panose="020F0302020204030204" pitchFamily="34" charset="0"/>
              </a:rPr>
              <a:t>No more than 5% of total coliform samples. </a:t>
            </a:r>
          </a:p>
          <a:p>
            <a:pPr marL="1200150" lvl="2" indent="-285750">
              <a:lnSpc>
                <a:spcPct val="125000"/>
              </a:lnSpc>
              <a:buFont typeface="Wingdings" panose="05000000000000000000" pitchFamily="2" charset="2"/>
              <a:buChar char="§"/>
            </a:pPr>
            <a:r>
              <a:rPr lang="en-US" dirty="0">
                <a:cs typeface="Calibri Light" panose="020F0302020204030204" pitchFamily="34" charset="0"/>
              </a:rPr>
              <a:t>Any detection of E. Coli in addition to a routine total coliform sample. </a:t>
            </a:r>
          </a:p>
          <a:p>
            <a:pPr lvl="2">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If a violation of these rules takes place, the water system needs to take corrective action to address the potential deficiency and return to compliance. </a:t>
            </a: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1200150" lvl="2" indent="-285750">
              <a:lnSpc>
                <a:spcPct val="125000"/>
              </a:lnSpc>
              <a:buFont typeface="Wingdings" panose="05000000000000000000" pitchFamily="2" charset="2"/>
              <a:buChar char="§"/>
            </a:pPr>
            <a:endParaRPr lang="en-US" dirty="0">
              <a:cs typeface="Calibri Light" panose="020F0302020204030204" pitchFamily="34" charset="0"/>
            </a:endParaRPr>
          </a:p>
          <a:p>
            <a:pPr marL="742950" lvl="1" indent="-285750">
              <a:lnSpc>
                <a:spcPct val="125000"/>
              </a:lnSpc>
              <a:buFont typeface="Wingdings" panose="05000000000000000000" pitchFamily="2" charset="2"/>
              <a:buChar char="§"/>
            </a:pPr>
            <a:endParaRPr lang="en-US" dirty="0">
              <a:cs typeface="Calibri Light" panose="020F0302020204030204" pitchFamily="34" charset="0"/>
            </a:endParaRPr>
          </a:p>
        </p:txBody>
      </p:sp>
      <p:pic>
        <p:nvPicPr>
          <p:cNvPr id="1026" name="Picture 2" descr="How Does Pipe Corrosion Impact Water Quality? | Paragon Water Systems">
            <a:extLst>
              <a:ext uri="{FF2B5EF4-FFF2-40B4-BE49-F238E27FC236}">
                <a16:creationId xmlns:a16="http://schemas.microsoft.com/office/drawing/2014/main" id="{C60A70A2-9A9F-491A-924E-EA104BCAE7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9286" y="2124766"/>
            <a:ext cx="4412055" cy="2608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5B164C-24AD-474F-AFB4-23C6FC4E909E}"/>
              </a:ext>
            </a:extLst>
          </p:cNvPr>
          <p:cNvSpPr txBox="1"/>
          <p:nvPr/>
        </p:nvSpPr>
        <p:spPr>
          <a:xfrm>
            <a:off x="7599286" y="4738874"/>
            <a:ext cx="4761936" cy="685059"/>
          </a:xfrm>
          <a:prstGeom prst="rect">
            <a:avLst/>
          </a:prstGeom>
          <a:noFill/>
          <a:effectLst/>
        </p:spPr>
        <p:txBody>
          <a:bodyPr wrap="square" rtlCol="0">
            <a:spAutoFit/>
          </a:bodyPr>
          <a:lstStyle/>
          <a:p>
            <a:pPr>
              <a:lnSpc>
                <a:spcPct val="125000"/>
              </a:lnSpc>
            </a:pPr>
            <a:r>
              <a:rPr lang="en-US" sz="1600" b="1" dirty="0">
                <a:solidFill>
                  <a:srgbClr val="0070C0"/>
                </a:solidFill>
                <a:cs typeface="Calibri Light" panose="020F0302020204030204" pitchFamily="34" charset="0"/>
              </a:rPr>
              <a:t>Figure: </a:t>
            </a:r>
            <a:r>
              <a:rPr lang="en-US" sz="1600" dirty="0">
                <a:cs typeface="Calibri Light" panose="020F0302020204030204" pitchFamily="34" charset="0"/>
              </a:rPr>
              <a:t>Most lead in drinking water comes from pipe and fixture corrosion (</a:t>
            </a:r>
            <a:r>
              <a:rPr lang="en-US" sz="1600" dirty="0">
                <a:cs typeface="Calibri Light" panose="020F0302020204030204" pitchFamily="34" charset="0"/>
                <a:hlinkClick r:id="rId5"/>
              </a:rPr>
              <a:t>image source</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98585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BC9C1A-2C0A-C647-439F-D071114C11D6}"/>
              </a:ext>
            </a:extLst>
          </p:cNvPr>
          <p:cNvSpPr txBox="1"/>
          <p:nvPr/>
        </p:nvSpPr>
        <p:spPr>
          <a:xfrm>
            <a:off x="779221" y="2597730"/>
            <a:ext cx="3757268" cy="275690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Part of the rationale for the treatment technique approach is that the nature of the contaminant concern may come from the distribution network or deficient water system practices.</a:t>
            </a:r>
          </a:p>
          <a:p>
            <a:pPr>
              <a:lnSpc>
                <a:spcPct val="125000"/>
              </a:lnSpc>
            </a:pPr>
            <a:endParaRPr lang="en-US" sz="2000" dirty="0">
              <a:cs typeface="Calibri Light" panose="020F0302020204030204" pitchFamily="34" charset="0"/>
            </a:endParaRPr>
          </a:p>
        </p:txBody>
      </p:sp>
      <p:pic>
        <p:nvPicPr>
          <p:cNvPr id="7" name="Picture 6">
            <a:extLst>
              <a:ext uri="{FF2B5EF4-FFF2-40B4-BE49-F238E27FC236}">
                <a16:creationId xmlns:a16="http://schemas.microsoft.com/office/drawing/2014/main" id="{8DEADCB6-572F-D82A-408C-5600B0FA6CA9}"/>
              </a:ext>
            </a:extLst>
          </p:cNvPr>
          <p:cNvPicPr>
            <a:picLocks noChangeAspect="1"/>
          </p:cNvPicPr>
          <p:nvPr/>
        </p:nvPicPr>
        <p:blipFill>
          <a:blip r:embed="rId4"/>
          <a:stretch>
            <a:fillRect/>
          </a:stretch>
        </p:blipFill>
        <p:spPr>
          <a:xfrm>
            <a:off x="4793942" y="1409301"/>
            <a:ext cx="7079109" cy="4923290"/>
          </a:xfrm>
          <a:prstGeom prst="rect">
            <a:avLst/>
          </a:prstGeom>
        </p:spPr>
      </p:pic>
      <p:sp>
        <p:nvSpPr>
          <p:cNvPr id="8" name="TextBox 7">
            <a:extLst>
              <a:ext uri="{FF2B5EF4-FFF2-40B4-BE49-F238E27FC236}">
                <a16:creationId xmlns:a16="http://schemas.microsoft.com/office/drawing/2014/main" id="{CAB48362-0C2A-DC12-B421-7FBF868D9C6B}"/>
              </a:ext>
            </a:extLst>
          </p:cNvPr>
          <p:cNvSpPr txBox="1"/>
          <p:nvPr/>
        </p:nvSpPr>
        <p:spPr>
          <a:xfrm>
            <a:off x="5972591" y="960717"/>
            <a:ext cx="5701545" cy="448584"/>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 Coli detection Before and After Heavy Rains</a:t>
            </a:r>
          </a:p>
        </p:txBody>
      </p:sp>
      <p:sp>
        <p:nvSpPr>
          <p:cNvPr id="9" name="Title 2">
            <a:extLst>
              <a:ext uri="{FF2B5EF4-FFF2-40B4-BE49-F238E27FC236}">
                <a16:creationId xmlns:a16="http://schemas.microsoft.com/office/drawing/2014/main" id="{29684A54-067D-A264-F866-C7139FB79A8D}"/>
              </a:ext>
            </a:extLst>
          </p:cNvPr>
          <p:cNvSpPr txBox="1">
            <a:spLocks/>
          </p:cNvSpPr>
          <p:nvPr/>
        </p:nvSpPr>
        <p:spPr>
          <a:xfrm>
            <a:off x="-281628" y="1035478"/>
            <a:ext cx="5529506"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err="1">
                <a:solidFill>
                  <a:srgbClr val="0070C0"/>
                </a:solidFill>
                <a:latin typeface="+mj-lt"/>
              </a:rPr>
              <a:t>Why</a:t>
            </a:r>
            <a:r>
              <a:rPr lang="fr-FR" sz="4000" dirty="0">
                <a:solidFill>
                  <a:srgbClr val="0070C0"/>
                </a:solidFill>
                <a:latin typeface="+mj-lt"/>
              </a:rPr>
              <a:t> not an MCL?</a:t>
            </a:r>
          </a:p>
        </p:txBody>
      </p:sp>
    </p:spTree>
    <p:custDataLst>
      <p:tags r:id="rId1"/>
    </p:custDataLst>
    <p:extLst>
      <p:ext uri="{BB962C8B-B14F-4D97-AF65-F5344CB8AC3E}">
        <p14:creationId xmlns:p14="http://schemas.microsoft.com/office/powerpoint/2010/main" val="642634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435543" y="2112209"/>
            <a:ext cx="5760393"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 1996 amendments to SDWA, promulgated after a notable cryptosporidium outbreak, created new information requirements.  </a:t>
            </a:r>
          </a:p>
          <a:p>
            <a:pPr marL="914400" lvl="1" indent="-457200">
              <a:lnSpc>
                <a:spcPct val="125000"/>
              </a:lnSpc>
              <a:buFont typeface="Wingdings" panose="05000000000000000000" pitchFamily="2" charset="2"/>
              <a:buChar char="§"/>
            </a:pPr>
            <a:r>
              <a:rPr lang="en-US" sz="2000" b="1" dirty="0">
                <a:cs typeface="Calibri Light" panose="020F0302020204030204" pitchFamily="34" charset="0"/>
              </a:rPr>
              <a:t>Consumer confidence reports </a:t>
            </a:r>
            <a:r>
              <a:rPr lang="en-US" sz="2000" dirty="0">
                <a:cs typeface="Calibri Light" panose="020F0302020204030204" pitchFamily="34" charset="0"/>
              </a:rPr>
              <a:t>show key information:</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Where drinking water comes from</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Any detected contaminants</a:t>
            </a:r>
          </a:p>
          <a:p>
            <a:pPr marL="1371600" lvl="2" indent="-457200">
              <a:lnSpc>
                <a:spcPct val="125000"/>
              </a:lnSpc>
              <a:buFont typeface="Wingdings" panose="05000000000000000000" pitchFamily="2" charset="2"/>
              <a:buChar char="§"/>
            </a:pPr>
            <a:r>
              <a:rPr lang="en-US" sz="2000" dirty="0">
                <a:cs typeface="Calibri Light" panose="020F0302020204030204" pitchFamily="34" charset="0"/>
              </a:rPr>
              <a:t>Comparison to national detection rates. </a:t>
            </a:r>
          </a:p>
          <a:p>
            <a:pPr marL="914400" lvl="1" indent="-457200">
              <a:lnSpc>
                <a:spcPct val="125000"/>
              </a:lnSpc>
              <a:buFont typeface="Wingdings" panose="05000000000000000000" pitchFamily="2" charset="2"/>
              <a:buChar char="§"/>
            </a:pPr>
            <a:r>
              <a:rPr lang="en-US" sz="2000" dirty="0">
                <a:cs typeface="Calibri Light" panose="020F0302020204030204" pitchFamily="34" charset="0"/>
              </a:rPr>
              <a:t>Timely </a:t>
            </a:r>
            <a:r>
              <a:rPr lang="en-US" sz="2000" b="1" dirty="0">
                <a:cs typeface="Calibri Light" panose="020F0302020204030204" pitchFamily="34" charset="0"/>
              </a:rPr>
              <a:t>public notification </a:t>
            </a:r>
            <a:r>
              <a:rPr lang="en-US" sz="2000" dirty="0">
                <a:cs typeface="Calibri Light" panose="020F0302020204030204" pitchFamily="34" charset="0"/>
              </a:rPr>
              <a:t>of any violations or deficiencies.</a:t>
            </a:r>
          </a:p>
        </p:txBody>
      </p:sp>
      <p:pic>
        <p:nvPicPr>
          <p:cNvPr id="3" name="Picture 2">
            <a:extLst>
              <a:ext uri="{FF2B5EF4-FFF2-40B4-BE49-F238E27FC236}">
                <a16:creationId xmlns:a16="http://schemas.microsoft.com/office/drawing/2014/main" id="{D5D0B55E-6D66-9123-F8FF-F6FA73E68F82}"/>
              </a:ext>
            </a:extLst>
          </p:cNvPr>
          <p:cNvPicPr>
            <a:picLocks noChangeAspect="1"/>
          </p:cNvPicPr>
          <p:nvPr/>
        </p:nvPicPr>
        <p:blipFill>
          <a:blip r:embed="rId4"/>
          <a:stretch>
            <a:fillRect/>
          </a:stretch>
        </p:blipFill>
        <p:spPr>
          <a:xfrm>
            <a:off x="6195936" y="2063724"/>
            <a:ext cx="5760393" cy="4008040"/>
          </a:xfrm>
          <a:prstGeom prst="rect">
            <a:avLst/>
          </a:prstGeom>
        </p:spPr>
      </p:pic>
      <p:sp>
        <p:nvSpPr>
          <p:cNvPr id="5" name="TextBox 4">
            <a:extLst>
              <a:ext uri="{FF2B5EF4-FFF2-40B4-BE49-F238E27FC236}">
                <a16:creationId xmlns:a16="http://schemas.microsoft.com/office/drawing/2014/main" id="{35541423-4B17-E7ED-F7E2-A047F500A297}"/>
              </a:ext>
            </a:extLst>
          </p:cNvPr>
          <p:cNvSpPr txBox="1"/>
          <p:nvPr/>
        </p:nvSpPr>
        <p:spPr>
          <a:xfrm>
            <a:off x="7054441" y="6023280"/>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A snippet of DC Water’s </a:t>
            </a:r>
            <a:r>
              <a:rPr lang="en-US" sz="1600" dirty="0">
                <a:cs typeface="Calibri Light" panose="020F0302020204030204" pitchFamily="34" charset="0"/>
                <a:hlinkClick r:id="rId5"/>
              </a:rPr>
              <a:t>2021 Consumer Confidence Report</a:t>
            </a:r>
            <a:r>
              <a:rPr lang="en-US" sz="1600" dirty="0">
                <a:cs typeface="Calibri Light" panose="020F0302020204030204" pitchFamily="34" charset="0"/>
              </a:rPr>
              <a:t>. </a:t>
            </a:r>
          </a:p>
        </p:txBody>
      </p:sp>
    </p:spTree>
    <p:custDataLst>
      <p:tags r:id="rId1"/>
    </p:custDataLst>
    <p:extLst>
      <p:ext uri="{BB962C8B-B14F-4D97-AF65-F5344CB8AC3E}">
        <p14:creationId xmlns:p14="http://schemas.microsoft.com/office/powerpoint/2010/main" val="282313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2) Notification </a:t>
            </a:r>
            <a:r>
              <a:rPr lang="fr-FR" sz="4000" dirty="0" err="1">
                <a:solidFill>
                  <a:srgbClr val="0070C0"/>
                </a:solidFill>
                <a:latin typeface="+mj-lt"/>
              </a:rPr>
              <a:t>Requirements</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435544" y="2112209"/>
            <a:ext cx="8743968" cy="391107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Information disclosure required under the 1996 amendments appear to have been effective in lowering water quality concerns.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Using data from Massachusetts from 1990-2003, </a:t>
            </a:r>
            <a:r>
              <a:rPr lang="en-US" sz="2000" dirty="0" err="1">
                <a:cs typeface="Calibri Light" panose="020F0302020204030204" pitchFamily="34" charset="0"/>
                <a:hlinkClick r:id="rId4"/>
              </a:rPr>
              <a:t>Bennear</a:t>
            </a:r>
            <a:r>
              <a:rPr lang="en-US" sz="2000" dirty="0">
                <a:cs typeface="Calibri Light" panose="020F0302020204030204" pitchFamily="34" charset="0"/>
                <a:hlinkClick r:id="rId4"/>
              </a:rPr>
              <a:t> and Olmstead (2006)</a:t>
            </a:r>
            <a:r>
              <a:rPr lang="en-US" sz="2000" dirty="0">
                <a:cs typeface="Calibri Light" panose="020F0302020204030204" pitchFamily="34" charset="0"/>
              </a:rPr>
              <a:t> show that annual consumer confidence reports: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total violations by 30-44% overall.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Reduced the most-serious violations by 40-57%. </a:t>
            </a:r>
          </a:p>
          <a:p>
            <a:pPr marL="800100" lvl="1" indent="-342900">
              <a:lnSpc>
                <a:spcPct val="125000"/>
              </a:lnSpc>
              <a:buFont typeface="Wingdings" panose="05000000000000000000" pitchFamily="2" charset="2"/>
              <a:buChar char="§"/>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Suggests that information asymmetries are a valid concern regulating water systems, but also that disclosures are not enough to ensure complete water safety. </a:t>
            </a:r>
          </a:p>
        </p:txBody>
      </p:sp>
    </p:spTree>
    <p:custDataLst>
      <p:tags r:id="rId1"/>
    </p:custDataLst>
    <p:extLst>
      <p:ext uri="{BB962C8B-B14F-4D97-AF65-F5344CB8AC3E}">
        <p14:creationId xmlns:p14="http://schemas.microsoft.com/office/powerpoint/2010/main" val="8198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4" name="TextBox 3">
            <a:extLst>
              <a:ext uri="{FF2B5EF4-FFF2-40B4-BE49-F238E27FC236}">
                <a16:creationId xmlns:a16="http://schemas.microsoft.com/office/drawing/2014/main" id="{21BC9C1A-2C0A-C647-439F-D071114C11D6}"/>
              </a:ext>
            </a:extLst>
          </p:cNvPr>
          <p:cNvSpPr txBox="1"/>
          <p:nvPr/>
        </p:nvSpPr>
        <p:spPr>
          <a:xfrm>
            <a:off x="738059" y="2267207"/>
            <a:ext cx="10465559"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Funds are allocated to drinking water systems through a grants, loans, and financing from the Drinking Water State Revolving Fund.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Promotes activities such as: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Renovating drinking water treatment facilities.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Replacing lead service lines, corroded pipes, and maintaining the distribution network.</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Water supply infrastructure such as wells, pipes, etc.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State programs like water manager training, source-water protection oversight, etc. </a:t>
            </a:r>
          </a:p>
        </p:txBody>
      </p:sp>
    </p:spTree>
    <p:custDataLst>
      <p:tags r:id="rId1"/>
    </p:custDataLst>
    <p:extLst>
      <p:ext uri="{BB962C8B-B14F-4D97-AF65-F5344CB8AC3E}">
        <p14:creationId xmlns:p14="http://schemas.microsoft.com/office/powerpoint/2010/main" val="73105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3) </a:t>
            </a:r>
            <a:r>
              <a:rPr lang="fr-FR" sz="4000" dirty="0" err="1">
                <a:solidFill>
                  <a:srgbClr val="0070C0"/>
                </a:solidFill>
                <a:latin typeface="+mj-lt"/>
              </a:rPr>
              <a:t>Drinking</a:t>
            </a:r>
            <a:r>
              <a:rPr lang="fr-FR" sz="4000" dirty="0">
                <a:solidFill>
                  <a:srgbClr val="0070C0"/>
                </a:solidFill>
                <a:latin typeface="+mj-lt"/>
              </a:rPr>
              <a:t> Water State Revolving </a:t>
            </a:r>
            <a:r>
              <a:rPr lang="fr-FR" sz="4000" dirty="0" err="1">
                <a:solidFill>
                  <a:srgbClr val="0070C0"/>
                </a:solidFill>
                <a:latin typeface="+mj-lt"/>
              </a:rPr>
              <a:t>Fund</a:t>
            </a:r>
            <a:endParaRPr lang="fr-FR" sz="4000" dirty="0">
              <a:solidFill>
                <a:srgbClr val="0070C0"/>
              </a:solidFill>
              <a:latin typeface="+mj-lt"/>
            </a:endParaRPr>
          </a:p>
        </p:txBody>
      </p:sp>
      <p:sp>
        <p:nvSpPr>
          <p:cNvPr id="5" name="TextBox 4">
            <a:extLst>
              <a:ext uri="{FF2B5EF4-FFF2-40B4-BE49-F238E27FC236}">
                <a16:creationId xmlns:a16="http://schemas.microsoft.com/office/drawing/2014/main" id="{A570145A-1ED4-4957-B902-0E9392A1B4BC}"/>
              </a:ext>
            </a:extLst>
          </p:cNvPr>
          <p:cNvSpPr txBox="1"/>
          <p:nvPr/>
        </p:nvSpPr>
        <p:spPr>
          <a:xfrm>
            <a:off x="656208" y="2989454"/>
            <a:ext cx="5132033" cy="2144177"/>
          </a:xfrm>
          <a:prstGeom prst="rect">
            <a:avLst/>
          </a:prstGeom>
          <a:noFill/>
        </p:spPr>
        <p:txBody>
          <a:bodyPr wrap="square">
            <a:spAutoFit/>
          </a:bodyPr>
          <a:lstStyle/>
          <a:p>
            <a:pPr>
              <a:lnSpc>
                <a:spcPct val="125000"/>
              </a:lnSpc>
            </a:pPr>
            <a:r>
              <a:rPr lang="en-US" sz="1800" dirty="0">
                <a:cs typeface="Calibri Light" panose="020F0302020204030204" pitchFamily="34" charset="0"/>
              </a:rPr>
              <a:t>Roughly $2 trillion was spent from 1970 to 2014 on protecting drinking water quality activities, the same as was spent on air pollution mitigation but less than surface water pollution mitigation (</a:t>
            </a:r>
            <a:r>
              <a:rPr lang="en-US" sz="1800" dirty="0">
                <a:cs typeface="Calibri Light" panose="020F0302020204030204" pitchFamily="34" charset="0"/>
                <a:hlinkClick r:id="rId4"/>
              </a:rPr>
              <a:t>Keiser and Shapiro, 2019</a:t>
            </a:r>
            <a:r>
              <a:rPr lang="en-US" sz="1800" dirty="0">
                <a:cs typeface="Calibri Light" panose="020F0302020204030204" pitchFamily="34" charset="0"/>
              </a:rPr>
              <a:t>). </a:t>
            </a:r>
          </a:p>
          <a:p>
            <a:pPr>
              <a:lnSpc>
                <a:spcPct val="125000"/>
              </a:lnSpc>
            </a:pPr>
            <a:endParaRPr lang="en-US" sz="1800" dirty="0">
              <a:cs typeface="Calibri Light" panose="020F0302020204030204" pitchFamily="34" charset="0"/>
            </a:endParaRPr>
          </a:p>
        </p:txBody>
      </p:sp>
      <p:pic>
        <p:nvPicPr>
          <p:cNvPr id="6" name="Picture 5">
            <a:extLst>
              <a:ext uri="{FF2B5EF4-FFF2-40B4-BE49-F238E27FC236}">
                <a16:creationId xmlns:a16="http://schemas.microsoft.com/office/drawing/2014/main" id="{61A77B2A-0CA9-4D5C-9568-BC03A82CAE93}"/>
              </a:ext>
            </a:extLst>
          </p:cNvPr>
          <p:cNvPicPr>
            <a:picLocks noChangeAspect="1"/>
          </p:cNvPicPr>
          <p:nvPr/>
        </p:nvPicPr>
        <p:blipFill>
          <a:blip r:embed="rId5"/>
          <a:stretch>
            <a:fillRect/>
          </a:stretch>
        </p:blipFill>
        <p:spPr>
          <a:xfrm>
            <a:off x="6199526" y="1842217"/>
            <a:ext cx="5705475" cy="4438650"/>
          </a:xfrm>
          <a:prstGeom prst="rect">
            <a:avLst/>
          </a:prstGeom>
        </p:spPr>
      </p:pic>
    </p:spTree>
    <p:custDataLst>
      <p:tags r:id="rId1"/>
    </p:custDataLst>
    <p:extLst>
      <p:ext uri="{BB962C8B-B14F-4D97-AF65-F5344CB8AC3E}">
        <p14:creationId xmlns:p14="http://schemas.microsoft.com/office/powerpoint/2010/main" val="254877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51371" y="2070557"/>
            <a:ext cx="6313413" cy="4070602"/>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rPr>
              <a:t>SDWA requires certain practices on strict timelines to ensure continued regulation of emerging contaminants. Key steps:</a:t>
            </a:r>
          </a:p>
          <a:p>
            <a:pPr marL="914400" lvl="1" indent="-457200">
              <a:lnSpc>
                <a:spcPct val="125000"/>
              </a:lnSpc>
              <a:buFont typeface="+mj-lt"/>
              <a:buAutoNum type="arabicParenR"/>
            </a:pPr>
            <a:r>
              <a:rPr lang="en-US" sz="1600" dirty="0">
                <a:cs typeface="Calibri Light" panose="020F0302020204030204" pitchFamily="34" charset="0"/>
              </a:rPr>
              <a:t>The contaminant candidate list, which must be updated every five years.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hlinkClick r:id="rId4"/>
              </a:rPr>
              <a:t>List of 2022 contaminant candidates. </a:t>
            </a:r>
            <a:endParaRPr lang="en-US" sz="1600" dirty="0">
              <a:cs typeface="Calibri Light" panose="020F0302020204030204" pitchFamily="34" charset="0"/>
            </a:endParaRPr>
          </a:p>
          <a:p>
            <a:pPr marL="914400" lvl="1" indent="-457200">
              <a:lnSpc>
                <a:spcPct val="125000"/>
              </a:lnSpc>
              <a:buFont typeface="+mj-lt"/>
              <a:buAutoNum type="arabicParenR"/>
            </a:pPr>
            <a:r>
              <a:rPr lang="en-US" sz="1600" dirty="0">
                <a:cs typeface="Calibri Light" panose="020F0302020204030204" pitchFamily="34" charset="0"/>
              </a:rPr>
              <a:t>Unregulated contaminant monitoring rule (UCMR) for some contaminant candidates. </a:t>
            </a:r>
          </a:p>
          <a:p>
            <a:pPr marL="914400" lvl="1" indent="-457200">
              <a:lnSpc>
                <a:spcPct val="125000"/>
              </a:lnSpc>
              <a:buFont typeface="+mj-lt"/>
              <a:buAutoNum type="arabicParenR"/>
            </a:pPr>
            <a:r>
              <a:rPr lang="en-US" sz="1600" dirty="0">
                <a:cs typeface="Calibri Light" panose="020F0302020204030204" pitchFamily="34" charset="0"/>
              </a:rPr>
              <a:t>Regulatory determinations for UCMR contaminants and then creation of a new National Primary Drinking Water Regulation (NPDWR).</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None since 2006. It is very difficult to pass new NPDWRs. </a:t>
            </a:r>
          </a:p>
          <a:p>
            <a:pPr marL="914400" lvl="1" indent="-457200">
              <a:lnSpc>
                <a:spcPct val="125000"/>
              </a:lnSpc>
              <a:buFont typeface="+mj-lt"/>
              <a:buAutoNum type="arabicParenR"/>
            </a:pPr>
            <a:r>
              <a:rPr lang="en-US" sz="1600" dirty="0">
                <a:cs typeface="Calibri Light" panose="020F0302020204030204" pitchFamily="34" charset="0"/>
              </a:rPr>
              <a:t>Revisions to prior rules through the 6-year review process. </a:t>
            </a:r>
          </a:p>
          <a:p>
            <a:pPr marL="1371600" lvl="2" indent="-457200">
              <a:lnSpc>
                <a:spcPct val="125000"/>
              </a:lnSpc>
              <a:buFont typeface="Wingdings" panose="05000000000000000000" pitchFamily="2" charset="2"/>
              <a:buChar char="§"/>
            </a:pPr>
            <a:r>
              <a:rPr lang="en-US" sz="1600" dirty="0">
                <a:cs typeface="Calibri Light" panose="020F0302020204030204" pitchFamily="34" charset="0"/>
              </a:rPr>
              <a:t>One major revision since 1996 (the Total Coliform Rule).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How Does SDWA Change over Time?</a:t>
            </a:r>
          </a:p>
        </p:txBody>
      </p:sp>
      <p:sp>
        <p:nvSpPr>
          <p:cNvPr id="6" name="TextBox 5">
            <a:extLst>
              <a:ext uri="{FF2B5EF4-FFF2-40B4-BE49-F238E27FC236}">
                <a16:creationId xmlns:a16="http://schemas.microsoft.com/office/drawing/2014/main" id="{28923BC4-F7A1-4C9A-B46E-399478793717}"/>
              </a:ext>
            </a:extLst>
          </p:cNvPr>
          <p:cNvSpPr txBox="1"/>
          <p:nvPr/>
        </p:nvSpPr>
        <p:spPr>
          <a:xfrm>
            <a:off x="7445059" y="5609530"/>
            <a:ext cx="5308865" cy="341697"/>
          </a:xfrm>
          <a:prstGeom prst="rect">
            <a:avLst/>
          </a:prstGeom>
          <a:noFill/>
          <a:effectLst/>
        </p:spPr>
        <p:txBody>
          <a:bodyPr wrap="square" rtlCol="0">
            <a:spAutoFit/>
          </a:bodyPr>
          <a:lstStyle/>
          <a:p>
            <a:pPr>
              <a:lnSpc>
                <a:spcPct val="125000"/>
              </a:lnSpc>
            </a:pPr>
            <a:r>
              <a:rPr lang="en-US" sz="1400" dirty="0">
                <a:cs typeface="Calibri Light" panose="020F0302020204030204" pitchFamily="34" charset="0"/>
              </a:rPr>
              <a:t>Health-based violations, from Allaire et al. (2018).</a:t>
            </a:r>
          </a:p>
        </p:txBody>
      </p:sp>
      <p:pic>
        <p:nvPicPr>
          <p:cNvPr id="5" name="Picture 4">
            <a:extLst>
              <a:ext uri="{FF2B5EF4-FFF2-40B4-BE49-F238E27FC236}">
                <a16:creationId xmlns:a16="http://schemas.microsoft.com/office/drawing/2014/main" id="{993DE477-F914-4761-A42B-D5EA4E864EF6}"/>
              </a:ext>
            </a:extLst>
          </p:cNvPr>
          <p:cNvPicPr>
            <a:picLocks noChangeAspect="1"/>
          </p:cNvPicPr>
          <p:nvPr/>
        </p:nvPicPr>
        <p:blipFill>
          <a:blip r:embed="rId5"/>
          <a:stretch>
            <a:fillRect/>
          </a:stretch>
        </p:blipFill>
        <p:spPr>
          <a:xfrm>
            <a:off x="6671708" y="2748829"/>
            <a:ext cx="5520292" cy="2714058"/>
          </a:xfrm>
          <a:prstGeom prst="rect">
            <a:avLst/>
          </a:prstGeom>
        </p:spPr>
      </p:pic>
    </p:spTree>
    <p:custDataLst>
      <p:tags r:id="rId1"/>
    </p:custDataLst>
    <p:extLst>
      <p:ext uri="{BB962C8B-B14F-4D97-AF65-F5344CB8AC3E}">
        <p14:creationId xmlns:p14="http://schemas.microsoft.com/office/powerpoint/2010/main" val="241600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2: Topics on Drinking Water</a:t>
            </a:r>
          </a:p>
        </p:txBody>
      </p:sp>
    </p:spTree>
    <p:extLst>
      <p:ext uri="{BB962C8B-B14F-4D97-AF65-F5344CB8AC3E}">
        <p14:creationId xmlns:p14="http://schemas.microsoft.com/office/powerpoint/2010/main" val="428877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6C239-067C-81FD-C600-632A36C4D45D}"/>
              </a:ext>
            </a:extLst>
          </p:cNvPr>
          <p:cNvPicPr>
            <a:picLocks noChangeAspect="1"/>
          </p:cNvPicPr>
          <p:nvPr/>
        </p:nvPicPr>
        <p:blipFill>
          <a:blip r:embed="rId2"/>
          <a:stretch>
            <a:fillRect/>
          </a:stretch>
        </p:blipFill>
        <p:spPr>
          <a:xfrm>
            <a:off x="836579" y="608166"/>
            <a:ext cx="7606176" cy="5641667"/>
          </a:xfrm>
          <a:prstGeom prst="rect">
            <a:avLst/>
          </a:prstGeom>
        </p:spPr>
      </p:pic>
      <p:sp>
        <p:nvSpPr>
          <p:cNvPr id="6" name="TextBox 5">
            <a:extLst>
              <a:ext uri="{FF2B5EF4-FFF2-40B4-BE49-F238E27FC236}">
                <a16:creationId xmlns:a16="http://schemas.microsoft.com/office/drawing/2014/main" id="{1115B92D-F642-56DC-D8ED-AFF5B27EC0D8}"/>
              </a:ext>
            </a:extLst>
          </p:cNvPr>
          <p:cNvSpPr txBox="1"/>
          <p:nvPr/>
        </p:nvSpPr>
        <p:spPr>
          <a:xfrm>
            <a:off x="8913086" y="1281103"/>
            <a:ext cx="2824263" cy="4295791"/>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 figure from my dissertation showing the effects of coal ash effluents on drinking water quality in the Southeast.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It shows increases in SDWA violations in years when effluent was released upstream. </a:t>
            </a:r>
          </a:p>
        </p:txBody>
      </p:sp>
    </p:spTree>
    <p:extLst>
      <p:ext uri="{BB962C8B-B14F-4D97-AF65-F5344CB8AC3E}">
        <p14:creationId xmlns:p14="http://schemas.microsoft.com/office/powerpoint/2010/main" val="2749553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3B869-763C-4D19-A68F-0D704FEEA348}"/>
                  </a:ext>
                </a:extLst>
              </p:cNvPr>
              <p:cNvSpPr txBox="1"/>
              <p:nvPr/>
            </p:nvSpPr>
            <p:spPr>
              <a:xfrm>
                <a:off x="415858" y="223923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drinking water quality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a:t>
                </a:r>
                <a:r>
                  <a:rPr lang="en-US" sz="1800" dirty="0">
                    <a:latin typeface="Calibri" panose="020F0502020204030204" pitchFamily="34" charset="0"/>
                    <a:cs typeface="Calibri" panose="020F0502020204030204" pitchFamily="34" charset="0"/>
                  </a:rPr>
                  <a:t>Mainly summary statistics and visuals, but also </a:t>
                </a:r>
                <a:r>
                  <a:rPr lang="en-US" sz="1800" dirty="0" err="1">
                    <a:latin typeface="Calibri" panose="020F0502020204030204" pitchFamily="34" charset="0"/>
                    <a:cs typeface="Calibri" panose="020F0502020204030204" pitchFamily="34" charset="0"/>
                  </a:rPr>
                  <a:t>probit</a:t>
                </a:r>
                <a:r>
                  <a:rPr lang="en-US" sz="1800" dirty="0">
                    <a:latin typeface="Calibri" panose="020F0502020204030204" pitchFamily="34" charset="0"/>
                    <a:cs typeface="Calibri" panose="020F0502020204030204" pitchFamily="34" charset="0"/>
                  </a:rPr>
                  <a: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415858" y="2239232"/>
                <a:ext cx="7671699" cy="3114058"/>
              </a:xfrm>
              <a:prstGeom prst="rect">
                <a:avLst/>
              </a:prstGeom>
              <a:blipFill>
                <a:blip r:embed="rId5"/>
                <a:stretch>
                  <a:fillRect l="-635" r="-318"/>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43169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70AED-BB7E-6AC8-F3E9-A2DEDEC4590A}"/>
              </a:ext>
            </a:extLst>
          </p:cNvPr>
          <p:cNvPicPr>
            <a:picLocks noChangeAspect="1"/>
          </p:cNvPicPr>
          <p:nvPr/>
        </p:nvPicPr>
        <p:blipFill>
          <a:blip r:embed="rId4"/>
          <a:stretch>
            <a:fillRect/>
          </a:stretch>
        </p:blipFill>
        <p:spPr>
          <a:xfrm>
            <a:off x="4745238" y="0"/>
            <a:ext cx="7446762" cy="6427433"/>
          </a:xfrm>
          <a:prstGeom prst="rect">
            <a:avLst/>
          </a:prstGeom>
        </p:spPr>
      </p:pic>
      <p:sp>
        <p:nvSpPr>
          <p:cNvPr id="5" name="TextBox 4">
            <a:extLst>
              <a:ext uri="{FF2B5EF4-FFF2-40B4-BE49-F238E27FC236}">
                <a16:creationId xmlns:a16="http://schemas.microsoft.com/office/drawing/2014/main" id="{026F36D3-DD33-23CB-7384-06AA37E96198}"/>
              </a:ext>
            </a:extLst>
          </p:cNvPr>
          <p:cNvSpPr txBox="1"/>
          <p:nvPr/>
        </p:nvSpPr>
        <p:spPr>
          <a:xfrm>
            <a:off x="292964" y="2068499"/>
            <a:ext cx="4452274"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In April, 2014, the water supplier in Flint, Michigan, switched </a:t>
            </a:r>
            <a:r>
              <a:rPr lang="en-US" sz="2000" dirty="0" err="1">
                <a:cs typeface="Calibri Light" panose="020F0302020204030204" pitchFamily="34" charset="0"/>
              </a:rPr>
              <a:t>sourcewater</a:t>
            </a:r>
            <a:r>
              <a:rPr lang="en-US" sz="2000" dirty="0">
                <a:cs typeface="Calibri Light" panose="020F0302020204030204" pitchFamily="34" charset="0"/>
              </a:rPr>
              <a:t> to the Flint River to save $5m.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Since the disaster, homes in the city have lost $480m in value, and $400m has been spent on relief (</a:t>
            </a:r>
            <a:r>
              <a:rPr lang="en-US" sz="2000" dirty="0">
                <a:cs typeface="Calibri Light" panose="020F0302020204030204" pitchFamily="34" charset="0"/>
                <a:hlinkClick r:id="rId5"/>
              </a:rPr>
              <a:t>Christensen et al., 2021</a:t>
            </a:r>
            <a:r>
              <a:rPr lang="en-US" sz="2000" dirty="0">
                <a:cs typeface="Calibri Light" panose="020F0302020204030204" pitchFamily="34" charset="0"/>
              </a:rPr>
              <a:t>). </a:t>
            </a:r>
          </a:p>
          <a:p>
            <a:pPr>
              <a:lnSpc>
                <a:spcPct val="125000"/>
              </a:lnSpc>
            </a:pPr>
            <a:endParaRPr lang="en-US" sz="2000" dirty="0">
              <a:cs typeface="Calibri Light" panose="020F0302020204030204" pitchFamily="34" charset="0"/>
            </a:endParaRPr>
          </a:p>
        </p:txBody>
      </p:sp>
      <p:sp>
        <p:nvSpPr>
          <p:cNvPr id="4" name="Title 2">
            <a:extLst>
              <a:ext uri="{FF2B5EF4-FFF2-40B4-BE49-F238E27FC236}">
                <a16:creationId xmlns:a16="http://schemas.microsoft.com/office/drawing/2014/main" id="{B9DE45C4-EAEF-510B-58CF-71D3365B273C}"/>
              </a:ext>
            </a:extLst>
          </p:cNvPr>
          <p:cNvSpPr txBox="1">
            <a:spLocks/>
          </p:cNvSpPr>
          <p:nvPr/>
        </p:nvSpPr>
        <p:spPr>
          <a:xfrm>
            <a:off x="-1129748" y="43056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Motivation</a:t>
            </a:r>
          </a:p>
        </p:txBody>
      </p:sp>
    </p:spTree>
    <p:custDataLst>
      <p:tags r:id="rId1"/>
    </p:custDataLst>
    <p:extLst>
      <p:ext uri="{BB962C8B-B14F-4D97-AF65-F5344CB8AC3E}">
        <p14:creationId xmlns:p14="http://schemas.microsoft.com/office/powerpoint/2010/main" val="2911797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3B869-763C-4D19-A68F-0D704FEEA348}"/>
                  </a:ext>
                </a:extLst>
              </p:cNvPr>
              <p:cNvSpPr txBox="1"/>
              <p:nvPr/>
            </p:nvSpPr>
            <p:spPr>
              <a:xfrm>
                <a:off x="415858" y="2239232"/>
                <a:ext cx="7671699" cy="311405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 </a:t>
                </a:r>
                <a:r>
                  <a:rPr lang="en-US" sz="1800" dirty="0">
                    <a:latin typeface="Calibri" panose="020F0502020204030204" pitchFamily="34" charset="0"/>
                    <a:cs typeface="Calibri" panose="020F0502020204030204" pitchFamily="34" charset="0"/>
                  </a:rPr>
                  <a:t>characterize trends in drinking water quality and determine factors that increase risk of a violation.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r>
                  <a:rPr lang="en-US" sz="1800" b="1" dirty="0">
                    <a:latin typeface="Calibri" panose="020F0502020204030204" pitchFamily="34" charset="0"/>
                    <a:cs typeface="Calibri" panose="020F0502020204030204" pitchFamily="34" charset="0"/>
                  </a:rPr>
                  <a:t>Methods: </a:t>
                </a:r>
                <a:r>
                  <a:rPr lang="en-US" sz="1800" dirty="0">
                    <a:latin typeface="Calibri" panose="020F0502020204030204" pitchFamily="34" charset="0"/>
                    <a:cs typeface="Calibri" panose="020F0502020204030204" pitchFamily="34" charset="0"/>
                  </a:rPr>
                  <a:t>Mainly summary statistics and visuals, but also </a:t>
                </a:r>
                <a:r>
                  <a:rPr lang="en-US" sz="1800" dirty="0" err="1">
                    <a:latin typeface="Calibri" panose="020F0502020204030204" pitchFamily="34" charset="0"/>
                    <a:cs typeface="Calibri" panose="020F0502020204030204" pitchFamily="34" charset="0"/>
                  </a:rPr>
                  <a:t>probit</a:t>
                </a:r>
                <a:r>
                  <a:rPr lang="en-US" sz="1800" dirty="0">
                    <a:latin typeface="Calibri" panose="020F0502020204030204" pitchFamily="34" charset="0"/>
                    <a:cs typeface="Calibri" panose="020F0502020204030204" pitchFamily="34" charset="0"/>
                  </a:rPr>
                  <a:t> model on health-based SDWA violations predicted by </a:t>
                </a:r>
                <a:r>
                  <a:rPr lang="en-US" sz="1800" dirty="0">
                    <a:solidFill>
                      <a:srgbClr val="00B0F0"/>
                    </a:solidFill>
                    <a:latin typeface="Calibri" panose="020F0502020204030204" pitchFamily="34" charset="0"/>
                    <a:cs typeface="Calibri" panose="020F0502020204030204" pitchFamily="34" charset="0"/>
                  </a:rPr>
                  <a:t>water system characteristics</a:t>
                </a:r>
                <a:r>
                  <a:rPr lang="en-US" sz="1800" dirty="0">
                    <a:latin typeface="Calibri" panose="020F0502020204030204" pitchFamily="34" charset="0"/>
                    <a:cs typeface="Calibri" panose="020F0502020204030204" pitchFamily="34" charset="0"/>
                  </a:rPr>
                  <a:t>, </a:t>
                </a:r>
                <a:r>
                  <a:rPr lang="en-US" sz="1800" dirty="0">
                    <a:solidFill>
                      <a:srgbClr val="FF0000"/>
                    </a:solidFill>
                    <a:latin typeface="Calibri" panose="020F0502020204030204" pitchFamily="34" charset="0"/>
                    <a:cs typeface="Calibri" panose="020F0502020204030204" pitchFamily="34" charset="0"/>
                  </a:rPr>
                  <a:t>county characteristics</a:t>
                </a:r>
                <a:r>
                  <a:rPr lang="en-US" sz="1800" dirty="0">
                    <a:latin typeface="Calibri" panose="020F0502020204030204" pitchFamily="34" charset="0"/>
                    <a:cs typeface="Calibri" panose="020F0502020204030204" pitchFamily="34" charset="0"/>
                  </a:rPr>
                  <a:t>, and </a:t>
                </a:r>
                <a:r>
                  <a:rPr lang="en-US" sz="1800" dirty="0">
                    <a:solidFill>
                      <a:srgbClr val="7030A0"/>
                    </a:solidFill>
                    <a:latin typeface="Calibri" panose="020F0502020204030204" pitchFamily="34" charset="0"/>
                    <a:cs typeface="Calibri" panose="020F0502020204030204" pitchFamily="34" charset="0"/>
                  </a:rPr>
                  <a:t>year/state dummies</a:t>
                </a:r>
                <a:r>
                  <a:rPr lang="en-US" sz="1800" dirty="0">
                    <a:latin typeface="Calibri" panose="020F0502020204030204" pitchFamily="34" charset="0"/>
                    <a:cs typeface="Calibri" panose="020F0502020204030204" pitchFamily="34" charset="0"/>
                  </a:rPr>
                  <a:t>. </a:t>
                </a:r>
              </a:p>
              <a:p>
                <a:pPr lvl="0">
                  <a:lnSpc>
                    <a:spcPct val="135000"/>
                  </a:lnSpc>
                </a:pPr>
                <a:endParaRPr lang="en-US" dirty="0">
                  <a:latin typeface="Calibri" panose="020F0502020204030204" pitchFamily="34" charset="0"/>
                  <a:cs typeface="Calibri" panose="020F0502020204030204" pitchFamily="34" charset="0"/>
                </a:endParaRPr>
              </a:p>
              <a:p>
                <a:pPr lvl="0">
                  <a:lnSpc>
                    <a:spcPct val="135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panose="020F0502020204030204" pitchFamily="34" charset="0"/>
                        </a:rPr>
                        <m:t>𝑃</m:t>
                      </m:r>
                      <m:d>
                        <m:dPr>
                          <m:endChr m:val="|"/>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𝑖𝑡</m:t>
                              </m:r>
                            </m:sub>
                          </m:sSub>
                          <m:r>
                            <a:rPr lang="en-US" sz="1800" b="0" i="1" smtClean="0">
                              <a:latin typeface="Cambria Math" panose="02040503050406030204" pitchFamily="18" charset="0"/>
                              <a:cs typeface="Calibri" panose="020F0502020204030204" pitchFamily="34" charset="0"/>
                            </a:rPr>
                            <m:t>=1 </m:t>
                          </m:r>
                        </m:e>
                      </m:d>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𝑋</m:t>
                      </m:r>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Φ</m:t>
                      </m:r>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𝛽</m:t>
                          </m:r>
                        </m:e>
                        <m:sub>
                          <m:r>
                            <a:rPr lang="en-US" sz="1800" b="0" i="1" smtClean="0">
                              <a:latin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𝛽</m:t>
                          </m:r>
                        </m:e>
                        <m:sub>
                          <m:r>
                            <a:rPr lang="en-US" sz="1800" b="0" i="1" smtClean="0">
                              <a:solidFill>
                                <a:srgbClr val="00B0F0"/>
                              </a:solidFill>
                              <a:latin typeface="Cambria Math" panose="02040503050406030204" pitchFamily="18" charset="0"/>
                              <a:cs typeface="Calibri" panose="020F0502020204030204" pitchFamily="34" charset="0"/>
                            </a:rPr>
                            <m:t>𝑥</m:t>
                          </m:r>
                        </m:sub>
                      </m:sSub>
                      <m:sSub>
                        <m:sSubPr>
                          <m:ctrlPr>
                            <a:rPr lang="en-US" sz="1800" b="0" i="1" smtClean="0">
                              <a:solidFill>
                                <a:srgbClr val="00B0F0"/>
                              </a:solidFill>
                              <a:latin typeface="Cambria Math" panose="02040503050406030204" pitchFamily="18" charset="0"/>
                              <a:cs typeface="Calibri" panose="020F0502020204030204" pitchFamily="34" charset="0"/>
                            </a:rPr>
                          </m:ctrlPr>
                        </m:sSubPr>
                        <m:e>
                          <m:r>
                            <a:rPr lang="en-US" sz="1800" b="0" i="1" smtClean="0">
                              <a:solidFill>
                                <a:srgbClr val="00B0F0"/>
                              </a:solidFill>
                              <a:latin typeface="Cambria Math" panose="02040503050406030204" pitchFamily="18" charset="0"/>
                              <a:cs typeface="Calibri" panose="020F0502020204030204" pitchFamily="34" charset="0"/>
                            </a:rPr>
                            <m:t>𝑥</m:t>
                          </m:r>
                        </m:e>
                        <m:sub>
                          <m:r>
                            <a:rPr lang="en-US" sz="1800" b="0" i="1" smtClean="0">
                              <a:solidFill>
                                <a:srgbClr val="00B0F0"/>
                              </a:solidFill>
                              <a:latin typeface="Cambria Math" panose="02040503050406030204" pitchFamily="18" charset="0"/>
                              <a:cs typeface="Calibri" panose="020F0502020204030204" pitchFamily="34" charset="0"/>
                            </a:rPr>
                            <m:t>𝑖</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𝛾</m:t>
                          </m:r>
                        </m:e>
                        <m:sub>
                          <m:r>
                            <a:rPr lang="en-US" sz="1800" b="0" i="1" smtClean="0">
                              <a:solidFill>
                                <a:srgbClr val="FF0000"/>
                              </a:solidFill>
                              <a:latin typeface="Cambria Math" panose="02040503050406030204" pitchFamily="18" charset="0"/>
                              <a:cs typeface="Calibri" panose="020F0502020204030204" pitchFamily="34" charset="0"/>
                            </a:rPr>
                            <m:t>𝑗𝑡</m:t>
                          </m:r>
                        </m:sub>
                      </m:sSub>
                      <m:sSub>
                        <m:sSubPr>
                          <m:ctrlPr>
                            <a:rPr lang="en-US" sz="1800" b="0" i="1" smtClean="0">
                              <a:solidFill>
                                <a:srgbClr val="FF0000"/>
                              </a:solidFill>
                              <a:latin typeface="Cambria Math" panose="02040503050406030204" pitchFamily="18" charset="0"/>
                              <a:cs typeface="Calibri" panose="020F0502020204030204" pitchFamily="34" charset="0"/>
                            </a:rPr>
                          </m:ctrlPr>
                        </m:sSubPr>
                        <m:e>
                          <m:r>
                            <a:rPr lang="en-US" sz="1800" b="0" i="1" smtClean="0">
                              <a:solidFill>
                                <a:srgbClr val="FF0000"/>
                              </a:solidFill>
                              <a:latin typeface="Cambria Math" panose="02040503050406030204" pitchFamily="18" charset="0"/>
                              <a:cs typeface="Calibri" panose="020F0502020204030204" pitchFamily="34" charset="0"/>
                            </a:rPr>
                            <m:t>𝐶</m:t>
                          </m:r>
                        </m:e>
                        <m:sub>
                          <m:r>
                            <a:rPr lang="en-US" sz="1800" b="0" i="1" smtClean="0">
                              <a:solidFill>
                                <a:srgbClr val="FF0000"/>
                              </a:solidFill>
                              <a:latin typeface="Cambria Math" panose="02040503050406030204" pitchFamily="18" charset="0"/>
                              <a:cs typeface="Calibri" panose="020F0502020204030204" pitchFamily="34" charset="0"/>
                            </a:rPr>
                            <m:t>𝑗𝑡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𝛼</m:t>
                          </m:r>
                        </m:e>
                        <m:sub>
                          <m:r>
                            <a:rPr lang="en-US" sz="1800" b="0" i="1" smtClean="0">
                              <a:solidFill>
                                <a:srgbClr val="7030A0"/>
                              </a:solidFill>
                              <a:latin typeface="Cambria Math" panose="02040503050406030204" pitchFamily="18" charset="0"/>
                              <a:cs typeface="Calibri" panose="020F0502020204030204" pitchFamily="34" charset="0"/>
                            </a:rPr>
                            <m:t>𝑡</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𝑇</m:t>
                          </m:r>
                        </m:e>
                        <m:sub>
                          <m:r>
                            <a:rPr lang="en-US" sz="1800" b="0" i="1" smtClean="0">
                              <a:solidFill>
                                <a:srgbClr val="7030A0"/>
                              </a:solidFill>
                              <a:latin typeface="Cambria Math" panose="02040503050406030204" pitchFamily="18" charset="0"/>
                              <a:cs typeface="Calibri" panose="020F0502020204030204" pitchFamily="34" charset="0"/>
                            </a:rPr>
                            <m:t>𝑡</m:t>
                          </m:r>
                        </m:sub>
                      </m:sSub>
                      <m:r>
                        <a:rPr lang="en-US" sz="1800" b="0" i="1" smtClean="0">
                          <a:latin typeface="Cambria Math" panose="02040503050406030204" pitchFamily="18" charset="0"/>
                          <a:cs typeface="Calibri" panose="020F0502020204030204" pitchFamily="34" charset="0"/>
                        </a:rPr>
                        <m:t>+</m:t>
                      </m:r>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𝜙</m:t>
                          </m:r>
                        </m:e>
                        <m:sub>
                          <m:r>
                            <a:rPr lang="en-US" sz="1800" b="0" i="1" smtClean="0">
                              <a:solidFill>
                                <a:srgbClr val="7030A0"/>
                              </a:solidFill>
                              <a:latin typeface="Cambria Math" panose="02040503050406030204" pitchFamily="18" charset="0"/>
                              <a:cs typeface="Calibri" panose="020F0502020204030204" pitchFamily="34" charset="0"/>
                            </a:rPr>
                            <m:t>𝑘</m:t>
                          </m:r>
                        </m:sub>
                      </m:sSub>
                      <m:sSub>
                        <m:sSubPr>
                          <m:ctrlPr>
                            <a:rPr lang="en-US" sz="1800" b="0" i="1" smtClean="0">
                              <a:solidFill>
                                <a:srgbClr val="7030A0"/>
                              </a:solidFill>
                              <a:latin typeface="Cambria Math" panose="02040503050406030204" pitchFamily="18" charset="0"/>
                              <a:cs typeface="Calibri" panose="020F0502020204030204" pitchFamily="34" charset="0"/>
                            </a:rPr>
                          </m:ctrlPr>
                        </m:sSubPr>
                        <m:e>
                          <m:r>
                            <a:rPr lang="en-US" sz="1800" b="0" i="1" smtClean="0">
                              <a:solidFill>
                                <a:srgbClr val="7030A0"/>
                              </a:solidFill>
                              <a:latin typeface="Cambria Math" panose="02040503050406030204" pitchFamily="18" charset="0"/>
                              <a:cs typeface="Calibri" panose="020F0502020204030204" pitchFamily="34" charset="0"/>
                            </a:rPr>
                            <m:t>𝑆</m:t>
                          </m:r>
                        </m:e>
                        <m:sub>
                          <m:r>
                            <a:rPr lang="en-US" sz="1800" b="0" i="1" smtClean="0">
                              <a:solidFill>
                                <a:srgbClr val="7030A0"/>
                              </a:solidFill>
                              <a:latin typeface="Cambria Math" panose="02040503050406030204" pitchFamily="18" charset="0"/>
                              <a:cs typeface="Calibri" panose="020F0502020204030204" pitchFamily="34" charset="0"/>
                            </a:rPr>
                            <m:t>𝑘</m:t>
                          </m:r>
                        </m:sub>
                      </m:sSub>
                      <m:r>
                        <a:rPr lang="en-US" sz="1800" b="0" i="1" smtClean="0">
                          <a:latin typeface="Cambria Math" panose="02040503050406030204" pitchFamily="18" charset="0"/>
                          <a:cs typeface="Calibri" panose="020F0502020204030204" pitchFamily="34" charset="0"/>
                        </a:rPr>
                        <m:t>) </m:t>
                      </m:r>
                    </m:oMath>
                  </m:oMathPara>
                </a14:m>
                <a:endParaRPr lang="en-US" sz="1800" dirty="0">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A003B869-763C-4D19-A68F-0D704FEEA348}"/>
                  </a:ext>
                </a:extLst>
              </p:cNvPr>
              <p:cNvSpPr txBox="1">
                <a:spLocks noRot="1" noChangeAspect="1" noMove="1" noResize="1" noEditPoints="1" noAdjustHandles="1" noChangeArrowheads="1" noChangeShapeType="1" noTextEdit="1"/>
              </p:cNvSpPr>
              <p:nvPr/>
            </p:nvSpPr>
            <p:spPr>
              <a:xfrm>
                <a:off x="415858" y="2239232"/>
                <a:ext cx="7671699" cy="3114058"/>
              </a:xfrm>
              <a:prstGeom prst="rect">
                <a:avLst/>
              </a:prstGeom>
              <a:blipFill>
                <a:blip r:embed="rId5"/>
                <a:stretch>
                  <a:fillRect l="-635" r="-318"/>
                </a:stretch>
              </a:blipFill>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C26173AA-B13F-4FB2-BE4A-7D8A8FE3C70B}"/>
              </a:ext>
            </a:extLst>
          </p:cNvPr>
          <p:cNvSpPr txBox="1"/>
          <p:nvPr/>
        </p:nvSpPr>
        <p:spPr>
          <a:xfrm>
            <a:off x="8951879" y="2319790"/>
            <a:ext cx="2824263" cy="3526350"/>
          </a:xfrm>
          <a:prstGeom prst="rect">
            <a:avLst/>
          </a:prstGeom>
          <a:noFill/>
          <a:effectLst/>
        </p:spPr>
        <p:txBody>
          <a:bodyPr wrap="square" rtlCol="0">
            <a:spAutoFit/>
          </a:bodyPr>
          <a:lstStyle/>
          <a:p>
            <a:pPr>
              <a:lnSpc>
                <a:spcPct val="125000"/>
              </a:lnSpc>
            </a:pPr>
            <a:r>
              <a:rPr lang="en-US" sz="2000" dirty="0">
                <a:solidFill>
                  <a:srgbClr val="00B0F0"/>
                </a:solidFill>
                <a:cs typeface="Calibri Light" panose="020F0302020204030204" pitchFamily="34" charset="0"/>
              </a:rPr>
              <a:t>Type of source water, service population, and ownership type.</a:t>
            </a:r>
          </a:p>
          <a:p>
            <a:pPr>
              <a:lnSpc>
                <a:spcPct val="125000"/>
              </a:lnSpc>
            </a:pPr>
            <a:endParaRPr lang="en-US" sz="2000" dirty="0">
              <a:cs typeface="Calibri Light" panose="020F0302020204030204" pitchFamily="34" charset="0"/>
            </a:endParaRPr>
          </a:p>
          <a:p>
            <a:pPr>
              <a:lnSpc>
                <a:spcPct val="125000"/>
              </a:lnSpc>
            </a:pPr>
            <a:endParaRPr lang="en-US" sz="2000" dirty="0">
              <a:solidFill>
                <a:srgbClr val="FF0000"/>
              </a:solidFill>
              <a:cs typeface="Calibri Light" panose="020F0302020204030204" pitchFamily="34" charset="0"/>
            </a:endParaRPr>
          </a:p>
          <a:p>
            <a:pPr>
              <a:lnSpc>
                <a:spcPct val="125000"/>
              </a:lnSpc>
            </a:pPr>
            <a:r>
              <a:rPr lang="en-US" sz="2000" dirty="0">
                <a:solidFill>
                  <a:srgbClr val="FF0000"/>
                </a:solidFill>
                <a:cs typeface="Calibri Light" panose="020F0302020204030204" pitchFamily="34" charset="0"/>
              </a:rPr>
              <a:t>Household income, housing density, and percent nonwhite population</a:t>
            </a:r>
          </a:p>
        </p:txBody>
      </p:sp>
      <p:cxnSp>
        <p:nvCxnSpPr>
          <p:cNvPr id="4" name="Straight Connector 3">
            <a:extLst>
              <a:ext uri="{FF2B5EF4-FFF2-40B4-BE49-F238E27FC236}">
                <a16:creationId xmlns:a16="http://schemas.microsoft.com/office/drawing/2014/main" id="{CD146E18-3705-45C9-B7A3-049D695A706E}"/>
              </a:ext>
            </a:extLst>
          </p:cNvPr>
          <p:cNvCxnSpPr>
            <a:cxnSpLocks/>
          </p:cNvCxnSpPr>
          <p:nvPr/>
        </p:nvCxnSpPr>
        <p:spPr>
          <a:xfrm flipV="1">
            <a:off x="6915705" y="4154750"/>
            <a:ext cx="1479382" cy="710213"/>
          </a:xfrm>
          <a:prstGeom prst="line">
            <a:avLst/>
          </a:prstGeom>
        </p:spPr>
        <p:style>
          <a:lnRef idx="1">
            <a:schemeClr val="dk1"/>
          </a:lnRef>
          <a:fillRef idx="0">
            <a:schemeClr val="dk1"/>
          </a:fillRef>
          <a:effectRef idx="0">
            <a:schemeClr val="dk1"/>
          </a:effectRef>
          <a:fontRef idx="minor">
            <a:schemeClr val="tx1"/>
          </a:fontRef>
        </p:style>
      </p:cxnSp>
      <p:sp>
        <p:nvSpPr>
          <p:cNvPr id="12" name="Left Brace 11">
            <a:extLst>
              <a:ext uri="{FF2B5EF4-FFF2-40B4-BE49-F238E27FC236}">
                <a16:creationId xmlns:a16="http://schemas.microsoft.com/office/drawing/2014/main" id="{B3A4EFA1-C852-40C8-839D-725AA1B6DB5D}"/>
              </a:ext>
            </a:extLst>
          </p:cNvPr>
          <p:cNvSpPr/>
          <p:nvPr/>
        </p:nvSpPr>
        <p:spPr>
          <a:xfrm>
            <a:off x="8534285" y="3008767"/>
            <a:ext cx="278396" cy="214839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9052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415859" y="1865283"/>
            <a:ext cx="4644413" cy="4173194"/>
          </a:xfrm>
          <a:prstGeom prst="rect">
            <a:avLst/>
          </a:prstGeom>
          <a:noFill/>
          <a:effectLst/>
        </p:spPr>
        <p:txBody>
          <a:bodyPr wrap="square" rtlCol="0">
            <a:spAutoFit/>
          </a:bodyPr>
          <a:lstStyle/>
          <a:p>
            <a:pPr lvl="0">
              <a:lnSpc>
                <a:spcPct val="135000"/>
              </a:lnSpc>
            </a:pPr>
            <a:r>
              <a:rPr lang="en-US" sz="1800"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 any given year from 1982-2015, 7-8% of systems have a health-based violation.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Total coliform violations are the most common.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Risk factors for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Past violations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Public water system (non-private)</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Rural small water systems</a:t>
            </a:r>
          </a:p>
          <a:p>
            <a:pPr marL="1200150" lvl="2"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Lower income</a:t>
            </a:r>
          </a:p>
        </p:txBody>
      </p:sp>
      <p:pic>
        <p:nvPicPr>
          <p:cNvPr id="2050" name="Picture 2">
            <a:extLst>
              <a:ext uri="{FF2B5EF4-FFF2-40B4-BE49-F238E27FC236}">
                <a16:creationId xmlns:a16="http://schemas.microsoft.com/office/drawing/2014/main" id="{D0EBD943-7A63-4913-B649-A456301E7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638" y="2423604"/>
            <a:ext cx="6638503" cy="3614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22673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C16C7DA-6A09-4410-837F-588F694BE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287" y="408372"/>
            <a:ext cx="7118628" cy="57838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5C30F-A5AF-A3F8-4067-6045487A86E3}"/>
              </a:ext>
            </a:extLst>
          </p:cNvPr>
          <p:cNvSpPr txBox="1"/>
          <p:nvPr/>
        </p:nvSpPr>
        <p:spPr>
          <a:xfrm>
            <a:off x="3021745" y="253662"/>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SDWA Violations per CWS by County </a:t>
            </a:r>
          </a:p>
        </p:txBody>
      </p:sp>
      <p:sp>
        <p:nvSpPr>
          <p:cNvPr id="3" name="TextBox 2">
            <a:extLst>
              <a:ext uri="{FF2B5EF4-FFF2-40B4-BE49-F238E27FC236}">
                <a16:creationId xmlns:a16="http://schemas.microsoft.com/office/drawing/2014/main" id="{414786BF-87C4-EE1A-5788-4124C6425CC0}"/>
              </a:ext>
            </a:extLst>
          </p:cNvPr>
          <p:cNvSpPr txBox="1"/>
          <p:nvPr/>
        </p:nvSpPr>
        <p:spPr>
          <a:xfrm>
            <a:off x="3021745" y="3191846"/>
            <a:ext cx="6148510" cy="433708"/>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Total Coliform Violations per CWS by County </a:t>
            </a:r>
          </a:p>
        </p:txBody>
      </p:sp>
    </p:spTree>
    <p:custDataLst>
      <p:tags r:id="rId1"/>
    </p:custDataLst>
    <p:extLst>
      <p:ext uri="{BB962C8B-B14F-4D97-AF65-F5344CB8AC3E}">
        <p14:creationId xmlns:p14="http://schemas.microsoft.com/office/powerpoint/2010/main" val="260699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Allaire et al. (2018) </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A003B869-763C-4D19-A68F-0D704FEEA348}"/>
              </a:ext>
            </a:extLst>
          </p:cNvPr>
          <p:cNvSpPr txBox="1"/>
          <p:nvPr/>
        </p:nvSpPr>
        <p:spPr>
          <a:xfrm>
            <a:off x="415858" y="2239232"/>
            <a:ext cx="11125113" cy="3172407"/>
          </a:xfrm>
          <a:prstGeom prst="rect">
            <a:avLst/>
          </a:prstGeom>
          <a:noFill/>
          <a:effectLst/>
        </p:spPr>
        <p:txBody>
          <a:bodyPr wrap="square" rtlCol="0">
            <a:spAutoFit/>
          </a:bodyPr>
          <a:lstStyle/>
          <a:p>
            <a:pPr lvl="0">
              <a:lnSpc>
                <a:spcPct val="145000"/>
              </a:lnSpc>
            </a:pPr>
            <a:r>
              <a:rPr lang="en-US" sz="2000" dirty="0">
                <a:latin typeface="Calibri" panose="020F0502020204030204" pitchFamily="34" charset="0"/>
                <a:cs typeface="Calibri" panose="020F0502020204030204" pitchFamily="34" charset="0"/>
              </a:rPr>
              <a:t>Some other considerations:</a:t>
            </a:r>
          </a:p>
          <a:p>
            <a:pPr lvl="0">
              <a:lnSpc>
                <a:spcPct val="145000"/>
              </a:lnSpc>
            </a:pPr>
            <a:endParaRPr lang="en-US" sz="2000" dirty="0">
              <a:latin typeface="Calibri" panose="020F0502020204030204" pitchFamily="34" charset="0"/>
              <a:cs typeface="Calibri" panose="020F0502020204030204" pitchFamily="34" charset="0"/>
            </a:endParaRPr>
          </a:p>
          <a:p>
            <a:pPr marL="742950" lvl="1" indent="-285750">
              <a:lnSpc>
                <a:spcPct val="145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Why only 18,000 water systems? There are over 150,000 total systems in the US today.</a:t>
            </a:r>
          </a:p>
          <a:p>
            <a:pPr lvl="1">
              <a:lnSpc>
                <a:spcPct val="145000"/>
              </a:lnSpc>
            </a:pPr>
            <a:endParaRPr lang="en-US" sz="2000" dirty="0">
              <a:latin typeface="Calibri" panose="020F0502020204030204" pitchFamily="34" charset="0"/>
              <a:cs typeface="Calibri" panose="020F0502020204030204" pitchFamily="34" charset="0"/>
            </a:endParaRPr>
          </a:p>
          <a:p>
            <a:pPr marL="742950" lvl="1" indent="-285750">
              <a:lnSpc>
                <a:spcPct val="145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Reporting and monitoring violations are excluded. Why?</a:t>
            </a:r>
          </a:p>
          <a:p>
            <a:pPr lvl="1">
              <a:lnSpc>
                <a:spcPct val="145000"/>
              </a:lnSpc>
            </a:pPr>
            <a:endParaRPr lang="en-US" sz="2000" dirty="0">
              <a:latin typeface="Calibri" panose="020F0502020204030204" pitchFamily="34" charset="0"/>
              <a:cs typeface="Calibri" panose="020F0502020204030204" pitchFamily="34" charset="0"/>
            </a:endParaRPr>
          </a:p>
          <a:p>
            <a:pPr marL="742950" lvl="1" indent="-285750">
              <a:lnSpc>
                <a:spcPct val="145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What does a violation really represent? </a:t>
            </a:r>
          </a:p>
        </p:txBody>
      </p:sp>
    </p:spTree>
    <p:custDataLst>
      <p:tags r:id="rId1"/>
    </p:custDataLst>
    <p:extLst>
      <p:ext uri="{BB962C8B-B14F-4D97-AF65-F5344CB8AC3E}">
        <p14:creationId xmlns:p14="http://schemas.microsoft.com/office/powerpoint/2010/main" val="923200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7"/>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lvl="2"/>
            <a:r>
              <a:rPr lang="en-US" sz="4000" dirty="0">
                <a:latin typeface="+mj-lt"/>
                <a:cs typeface="Calibri Light" panose="020F0302020204030204" pitchFamily="34" charset="0"/>
                <a:hlinkClick r:id="rId4"/>
              </a:rPr>
              <a:t>Pullen </a:t>
            </a:r>
            <a:r>
              <a:rPr lang="en-US" sz="4000" dirty="0" err="1">
                <a:latin typeface="+mj-lt"/>
                <a:cs typeface="Calibri Light" panose="020F0302020204030204" pitchFamily="34" charset="0"/>
                <a:hlinkClick r:id="rId4"/>
              </a:rPr>
              <a:t>Fedinick</a:t>
            </a:r>
            <a:r>
              <a:rPr lang="en-US" sz="4000" dirty="0">
                <a:latin typeface="+mj-lt"/>
                <a:cs typeface="Calibri Light" panose="020F0302020204030204" pitchFamily="34" charset="0"/>
                <a:hlinkClick r:id="rId4"/>
              </a:rPr>
              <a:t> et al. (2022)</a:t>
            </a:r>
            <a:endParaRPr lang="en-US" sz="4000" dirty="0">
              <a:latin typeface="+mj-lt"/>
              <a:cs typeface="Calibri Light" panose="020F0302020204030204" pitchFamily="34" charset="0"/>
            </a:endParaRPr>
          </a:p>
        </p:txBody>
      </p:sp>
      <p:sp>
        <p:nvSpPr>
          <p:cNvPr id="3" name="TextBox 2">
            <a:extLst>
              <a:ext uri="{FF2B5EF4-FFF2-40B4-BE49-F238E27FC236}">
                <a16:creationId xmlns:a16="http://schemas.microsoft.com/office/drawing/2014/main" id="{6B71A37A-D9C9-497D-B663-14C9D76C501C}"/>
              </a:ext>
            </a:extLst>
          </p:cNvPr>
          <p:cNvSpPr txBox="1"/>
          <p:nvPr/>
        </p:nvSpPr>
        <p:spPr>
          <a:xfrm>
            <a:off x="731685" y="2277274"/>
            <a:ext cx="4879002" cy="3425297"/>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Research goals: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haracterize overall counts of SDWA violations and population affected (2016-2019). </a:t>
            </a: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Determine correlations between violation count, health-based violation count, and CDC social vulnerability indicators (socioeconomic, minority status and linguistic isolation, and household composition). </a:t>
            </a:r>
            <a:endParaRPr lang="en-US" sz="1800" dirty="0">
              <a:latin typeface="Calibri" panose="020F0502020204030204" pitchFamily="34" charset="0"/>
              <a:cs typeface="Calibri" panose="020F0502020204030204" pitchFamily="34" charset="0"/>
            </a:endParaRPr>
          </a:p>
          <a:p>
            <a:pPr marL="342900" lvl="0" indent="-342900">
              <a:lnSpc>
                <a:spcPct val="135000"/>
              </a:lnSpc>
              <a:buAutoNum type="arabicParenR"/>
            </a:pPr>
            <a:r>
              <a:rPr lang="en-US" dirty="0">
                <a:latin typeface="Calibri" panose="020F0502020204030204" pitchFamily="34" charset="0"/>
                <a:cs typeface="Calibri" panose="020F0502020204030204" pitchFamily="34" charset="0"/>
              </a:rPr>
              <a:t>List concrete solutions. </a:t>
            </a: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FB73970-2C67-4FB5-8053-AA45833EA6D5}"/>
              </a:ext>
            </a:extLst>
          </p:cNvPr>
          <p:cNvSpPr txBox="1"/>
          <p:nvPr/>
        </p:nvSpPr>
        <p:spPr>
          <a:xfrm>
            <a:off x="6767744" y="2277274"/>
            <a:ext cx="6148510" cy="2303451"/>
          </a:xfrm>
          <a:prstGeom prst="rect">
            <a:avLst/>
          </a:prstGeom>
          <a:noFill/>
          <a:effectLst/>
        </p:spPr>
        <p:txBody>
          <a:bodyPr wrap="square" rtlCol="0">
            <a:spAutoFit/>
          </a:bodyPr>
          <a:lstStyle/>
          <a:p>
            <a:pPr lvl="0">
              <a:lnSpc>
                <a:spcPct val="135000"/>
              </a:lnSpc>
            </a:pPr>
            <a:r>
              <a:rPr lang="en-US" sz="1800" b="1" dirty="0">
                <a:latin typeface="Calibri" panose="020F0502020204030204" pitchFamily="34" charset="0"/>
                <a:cs typeface="Calibri" panose="020F0502020204030204" pitchFamily="34" charset="0"/>
              </a:rPr>
              <a:t>Methods: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Narrative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Case studies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Summary statistics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Correlation plots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Visualizations (</a:t>
            </a:r>
            <a:r>
              <a:rPr lang="en-US" dirty="0" err="1">
                <a:latin typeface="Calibri" panose="020F0502020204030204" pitchFamily="34" charset="0"/>
                <a:cs typeface="Calibri" panose="020F0502020204030204" pitchFamily="34" charset="0"/>
              </a:rPr>
              <a:t>chloropleths</a:t>
            </a:r>
            <a:r>
              <a:rPr lang="en-US" dirty="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131777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166650" y="1155429"/>
            <a:ext cx="3730185" cy="4547142"/>
          </a:xfrm>
          <a:prstGeom prst="rect">
            <a:avLst/>
          </a:prstGeom>
          <a:noFill/>
          <a:effectLst/>
        </p:spPr>
        <p:txBody>
          <a:bodyPr wrap="square" rtlCol="0">
            <a:spAutoFit/>
          </a:bodyPr>
          <a:lstStyle/>
          <a:p>
            <a:pPr lvl="0">
              <a:lnSpc>
                <a:spcPct val="135000"/>
              </a:lnSpc>
            </a:pPr>
            <a:r>
              <a:rPr lang="en-US" dirty="0">
                <a:latin typeface="Calibri" panose="020F0502020204030204" pitchFamily="34" charset="0"/>
                <a:cs typeface="Calibri" panose="020F0502020204030204" pitchFamily="34" charset="0"/>
              </a:rPr>
              <a:t>Select findings:</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130 million people were served by water systems that had some type of violation from 2016-2019.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45 million served by systems with health-based violations. </a:t>
            </a:r>
          </a:p>
          <a:p>
            <a:pPr marL="742950" lvl="1" indent="-285750">
              <a:lnSpc>
                <a:spcPct val="135000"/>
              </a:lnSpc>
              <a:buFont typeface="Wingdings" panose="05000000000000000000" pitchFamily="2" charset="2"/>
              <a:buChar char="§"/>
            </a:pPr>
            <a:r>
              <a:rPr lang="en-US" dirty="0">
                <a:latin typeface="Calibri" panose="020F0502020204030204" pitchFamily="34" charset="0"/>
                <a:cs typeface="Calibri" panose="020F0502020204030204" pitchFamily="34" charset="0"/>
              </a:rPr>
              <a:t>Counties with more minority and linguistically isolated individuals have more total violations and health-based violations. </a:t>
            </a:r>
          </a:p>
        </p:txBody>
      </p:sp>
      <p:pic>
        <p:nvPicPr>
          <p:cNvPr id="4" name="Picture 3">
            <a:extLst>
              <a:ext uri="{FF2B5EF4-FFF2-40B4-BE49-F238E27FC236}">
                <a16:creationId xmlns:a16="http://schemas.microsoft.com/office/drawing/2014/main" id="{3241ED37-5171-4D5C-9E4C-EB0BBA1373ED}"/>
              </a:ext>
            </a:extLst>
          </p:cNvPr>
          <p:cNvPicPr>
            <a:picLocks noChangeAspect="1"/>
          </p:cNvPicPr>
          <p:nvPr/>
        </p:nvPicPr>
        <p:blipFill>
          <a:blip r:embed="rId4"/>
          <a:stretch>
            <a:fillRect/>
          </a:stretch>
        </p:blipFill>
        <p:spPr>
          <a:xfrm>
            <a:off x="3896835" y="535227"/>
            <a:ext cx="8295165" cy="5787546"/>
          </a:xfrm>
          <a:prstGeom prst="rect">
            <a:avLst/>
          </a:prstGeom>
        </p:spPr>
      </p:pic>
    </p:spTree>
    <p:custDataLst>
      <p:tags r:id="rId1"/>
    </p:custDataLst>
    <p:extLst>
      <p:ext uri="{BB962C8B-B14F-4D97-AF65-F5344CB8AC3E}">
        <p14:creationId xmlns:p14="http://schemas.microsoft.com/office/powerpoint/2010/main" val="411440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1A37A-D9C9-497D-B663-14C9D76C501C}"/>
              </a:ext>
            </a:extLst>
          </p:cNvPr>
          <p:cNvSpPr txBox="1"/>
          <p:nvPr/>
        </p:nvSpPr>
        <p:spPr>
          <a:xfrm>
            <a:off x="660579" y="2464247"/>
            <a:ext cx="2783957" cy="1929503"/>
          </a:xfrm>
          <a:prstGeom prst="rect">
            <a:avLst/>
          </a:prstGeom>
          <a:noFill/>
          <a:effectLst/>
        </p:spPr>
        <p:txBody>
          <a:bodyPr wrap="square" rtlCol="0">
            <a:spAutoFit/>
          </a:bodyPr>
          <a:lstStyle/>
          <a:p>
            <a:pPr>
              <a:lnSpc>
                <a:spcPct val="135000"/>
              </a:lnSpc>
            </a:pPr>
            <a:r>
              <a:rPr lang="en-US" dirty="0">
                <a:latin typeface="Calibri" panose="020F0502020204030204" pitchFamily="34" charset="0"/>
                <a:cs typeface="Calibri" panose="020F0502020204030204" pitchFamily="34" charset="0"/>
              </a:rPr>
              <a:t>These same communities are 40% more likely to be in chronic non-compliance, or active violation for 12 consecutive quarters. </a:t>
            </a:r>
          </a:p>
        </p:txBody>
      </p:sp>
      <p:pic>
        <p:nvPicPr>
          <p:cNvPr id="5" name="Picture 4">
            <a:extLst>
              <a:ext uri="{FF2B5EF4-FFF2-40B4-BE49-F238E27FC236}">
                <a16:creationId xmlns:a16="http://schemas.microsoft.com/office/drawing/2014/main" id="{FB4A3B89-C0A5-41F4-BDFA-858ADF1B42C9}"/>
              </a:ext>
            </a:extLst>
          </p:cNvPr>
          <p:cNvPicPr>
            <a:picLocks noChangeAspect="1"/>
          </p:cNvPicPr>
          <p:nvPr/>
        </p:nvPicPr>
        <p:blipFill>
          <a:blip r:embed="rId4"/>
          <a:stretch>
            <a:fillRect/>
          </a:stretch>
        </p:blipFill>
        <p:spPr>
          <a:xfrm>
            <a:off x="3582897" y="603289"/>
            <a:ext cx="8481850" cy="5651421"/>
          </a:xfrm>
          <a:prstGeom prst="rect">
            <a:avLst/>
          </a:prstGeom>
        </p:spPr>
      </p:pic>
    </p:spTree>
    <p:custDataLst>
      <p:tags r:id="rId1"/>
    </p:custDataLst>
    <p:extLst>
      <p:ext uri="{BB962C8B-B14F-4D97-AF65-F5344CB8AC3E}">
        <p14:creationId xmlns:p14="http://schemas.microsoft.com/office/powerpoint/2010/main" val="70986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4786456" cy="3330142"/>
          </a:xfrm>
          <a:prstGeom prst="rect">
            <a:avLst/>
          </a:prstGeom>
          <a:noFill/>
          <a:effectLst/>
        </p:spPr>
        <p:txBody>
          <a:bodyPr wrap="square" rtlCol="0">
            <a:spAutoFit/>
          </a:bodyPr>
          <a:lstStyle/>
          <a:p>
            <a:pPr lvl="0">
              <a:lnSpc>
                <a:spcPct val="135000"/>
              </a:lnSpc>
            </a:pPr>
            <a:r>
              <a:rPr lang="en-US" sz="1800" dirty="0">
                <a:solidFill>
                  <a:srgbClr val="0070C0"/>
                </a:solidFill>
                <a:latin typeface="Calibri" panose="020F0502020204030204" pitchFamily="34" charset="0"/>
                <a:cs typeface="Calibri" panose="020F0502020204030204" pitchFamily="34" charset="0"/>
              </a:rPr>
              <a:t>Service boundaries </a:t>
            </a:r>
            <a:r>
              <a:rPr lang="en-US" sz="1800" dirty="0">
                <a:solidFill>
                  <a:srgbClr val="000000"/>
                </a:solidFill>
                <a:latin typeface="Calibri" panose="020F0502020204030204" pitchFamily="34" charset="0"/>
                <a:cs typeface="Calibri" panose="020F0502020204030204" pitchFamily="34" charset="0"/>
              </a:rPr>
              <a:t>approximate the geographic extent of a community water system customer base. </a:t>
            </a:r>
          </a:p>
          <a:p>
            <a:pPr lvl="0">
              <a:lnSpc>
                <a:spcPct val="135000"/>
              </a:lnSpc>
            </a:pPr>
            <a:endParaRPr lang="en-US" sz="1800" dirty="0">
              <a:solidFill>
                <a:srgbClr val="000000"/>
              </a:solidFill>
              <a:latin typeface="Calibri" panose="020F0502020204030204" pitchFamily="34" charset="0"/>
              <a:cs typeface="Calibri" panose="020F0502020204030204" pitchFamily="34" charset="0"/>
            </a:endParaRPr>
          </a:p>
          <a:p>
            <a:pPr lvl="0">
              <a:lnSpc>
                <a:spcPct val="135000"/>
              </a:lnSpc>
            </a:pPr>
            <a:r>
              <a:rPr lang="en-US" sz="1800" dirty="0">
                <a:solidFill>
                  <a:srgbClr val="000000"/>
                </a:solidFill>
                <a:latin typeface="Calibri" panose="020F0502020204030204" pitchFamily="34" charset="0"/>
                <a:cs typeface="Calibri" panose="020F0502020204030204" pitchFamily="34" charset="0"/>
              </a:rPr>
              <a:t>They allow us to join water quality data to:</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Demographic characteristics.</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Economic disadvantage.</a:t>
            </a:r>
          </a:p>
          <a:p>
            <a:pPr marL="742950" lvl="1" indent="-285750">
              <a:lnSpc>
                <a:spcPct val="135000"/>
              </a:lnSpc>
              <a:buFont typeface="Wingdings" panose="05000000000000000000" pitchFamily="2" charset="2"/>
              <a:buChar char="§"/>
            </a:pPr>
            <a:r>
              <a:rPr lang="en-US" sz="1800" dirty="0">
                <a:solidFill>
                  <a:srgbClr val="000000"/>
                </a:solidFill>
                <a:latin typeface="Calibri" panose="020F0502020204030204" pitchFamily="34" charset="0"/>
                <a:cs typeface="Calibri" panose="020F0502020204030204" pitchFamily="34" charset="0"/>
              </a:rPr>
              <a:t>EJSCREEN vulnerability indicators.</a:t>
            </a:r>
          </a:p>
          <a:p>
            <a:pPr lvl="1"/>
            <a:endParaRPr lang="en-US" sz="1600" dirty="0">
              <a:solidFill>
                <a:srgbClr val="000000"/>
              </a:solidFill>
              <a:latin typeface="Calibri" panose="020F0502020204030204" pitchFamily="34" charset="0"/>
              <a:cs typeface="Calibri" panose="020F05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801612" y="65106"/>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Service Boundaries</a:t>
            </a:r>
          </a:p>
        </p:txBody>
      </p:sp>
      <p:pic>
        <p:nvPicPr>
          <p:cNvPr id="2" name="Picture 1">
            <a:extLst>
              <a:ext uri="{FF2B5EF4-FFF2-40B4-BE49-F238E27FC236}">
                <a16:creationId xmlns:a16="http://schemas.microsoft.com/office/drawing/2014/main" id="{4C2C48CC-3AF3-2C9E-CA96-CEDD7645F6CD}"/>
              </a:ext>
            </a:extLst>
          </p:cNvPr>
          <p:cNvPicPr>
            <a:picLocks noChangeAspect="1"/>
          </p:cNvPicPr>
          <p:nvPr/>
        </p:nvPicPr>
        <p:blipFill>
          <a:blip r:embed="rId4"/>
          <a:stretch>
            <a:fillRect/>
          </a:stretch>
        </p:blipFill>
        <p:spPr>
          <a:xfrm>
            <a:off x="6311935" y="578733"/>
            <a:ext cx="5464206" cy="4990641"/>
          </a:xfrm>
          <a:prstGeom prst="rect">
            <a:avLst/>
          </a:prstGeom>
        </p:spPr>
      </p:pic>
      <p:sp>
        <p:nvSpPr>
          <p:cNvPr id="3" name="Content Placeholder 2">
            <a:extLst>
              <a:ext uri="{FF2B5EF4-FFF2-40B4-BE49-F238E27FC236}">
                <a16:creationId xmlns:a16="http://schemas.microsoft.com/office/drawing/2014/main" id="{96141398-5C0B-32E8-1C30-34C596385533}"/>
              </a:ext>
            </a:extLst>
          </p:cNvPr>
          <p:cNvSpPr txBox="1">
            <a:spLocks/>
          </p:cNvSpPr>
          <p:nvPr/>
        </p:nvSpPr>
        <p:spPr>
          <a:xfrm>
            <a:off x="6311934" y="5569374"/>
            <a:ext cx="5464205" cy="616062"/>
          </a:xfrm>
          <a:prstGeom prst="rect">
            <a:avLst/>
          </a:prstGeom>
          <a:noFill/>
        </p:spPr>
        <p:txBody>
          <a:bodyPr vert="horz" lIns="91440" tIns="45720" rIns="91440" bIns="45720" rtlCol="0">
            <a:norm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b="1" dirty="0">
                <a:solidFill>
                  <a:srgbClr val="0070C0"/>
                </a:solidFill>
                <a:latin typeface="Calibri" panose="020F0502020204030204" pitchFamily="34" charset="0"/>
                <a:cs typeface="Calibri" panose="020F0502020204030204" pitchFamily="34" charset="0"/>
              </a:rPr>
              <a:t>Figure: </a:t>
            </a:r>
            <a:r>
              <a:rPr lang="en-US" sz="1400" dirty="0">
                <a:solidFill>
                  <a:srgbClr val="000000"/>
                </a:solidFill>
                <a:latin typeface="Calibri" panose="020F0502020204030204" pitchFamily="34" charset="0"/>
                <a:cs typeface="Calibri" panose="020F0502020204030204" pitchFamily="34" charset="0"/>
              </a:rPr>
              <a:t>Service Boundaries in the Greater Chicago Region. Water purchase links in blue.  </a:t>
            </a:r>
          </a:p>
          <a:p>
            <a:endParaRPr lang="en-US" sz="1400" dirty="0">
              <a:solidFill>
                <a:srgbClr val="00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48961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5270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Combining Demographics and Water Quality</a:t>
            </a:r>
          </a:p>
        </p:txBody>
      </p:sp>
      <p:pic>
        <p:nvPicPr>
          <p:cNvPr id="5" name="Picture 4">
            <a:extLst>
              <a:ext uri="{FF2B5EF4-FFF2-40B4-BE49-F238E27FC236}">
                <a16:creationId xmlns:a16="http://schemas.microsoft.com/office/drawing/2014/main" id="{E11D0754-CC63-D075-14F7-94AB997224C0}"/>
              </a:ext>
            </a:extLst>
          </p:cNvPr>
          <p:cNvPicPr>
            <a:picLocks noChangeAspect="1"/>
          </p:cNvPicPr>
          <p:nvPr/>
        </p:nvPicPr>
        <p:blipFill>
          <a:blip r:embed="rId4"/>
          <a:stretch>
            <a:fillRect/>
          </a:stretch>
        </p:blipFill>
        <p:spPr>
          <a:xfrm>
            <a:off x="115410" y="1396050"/>
            <a:ext cx="12076590" cy="4893903"/>
          </a:xfrm>
          <a:prstGeom prst="rect">
            <a:avLst/>
          </a:prstGeom>
        </p:spPr>
      </p:pic>
    </p:spTree>
    <p:custDataLst>
      <p:tags r:id="rId1"/>
    </p:custDataLst>
    <p:extLst>
      <p:ext uri="{BB962C8B-B14F-4D97-AF65-F5344CB8AC3E}">
        <p14:creationId xmlns:p14="http://schemas.microsoft.com/office/powerpoint/2010/main" val="45499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873E10-D107-6069-AE15-EA4263BCC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22" y="303973"/>
            <a:ext cx="3381629" cy="5729575"/>
          </a:xfrm>
          <a:prstGeom prst="rect">
            <a:avLst/>
          </a:prstGeom>
        </p:spPr>
      </p:pic>
      <p:sp>
        <p:nvSpPr>
          <p:cNvPr id="4" name="Content Placeholder 2">
            <a:extLst>
              <a:ext uri="{FF2B5EF4-FFF2-40B4-BE49-F238E27FC236}">
                <a16:creationId xmlns:a16="http://schemas.microsoft.com/office/drawing/2014/main" id="{69D3D4A7-1AC0-DE05-ED97-FD498770995E}"/>
              </a:ext>
            </a:extLst>
          </p:cNvPr>
          <p:cNvSpPr txBox="1">
            <a:spLocks/>
          </p:cNvSpPr>
          <p:nvPr/>
        </p:nvSpPr>
        <p:spPr>
          <a:xfrm>
            <a:off x="231227" y="1466850"/>
            <a:ext cx="6850891" cy="47157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35000"/>
              </a:lnSpc>
              <a:buFont typeface="Arial" panose="020B0604020202020204" pitchFamily="34" charset="0"/>
              <a:buNone/>
            </a:pPr>
            <a:r>
              <a:rPr lang="en-US" sz="1733">
                <a:solidFill>
                  <a:srgbClr val="000000"/>
                </a:solidFill>
                <a:latin typeface="Calibri" panose="020F0502020204030204" pitchFamily="34" charset="0"/>
                <a:cs typeface="Calibri" panose="020F0502020204030204" pitchFamily="34" charset="0"/>
              </a:rPr>
              <a:t>Dark blue census tracts, those in the top third of the distribution for both contaminant index and percent minority, have high EJSCREEN vulnerability indicators.</a:t>
            </a:r>
          </a:p>
          <a:p>
            <a:pPr lvl="1">
              <a:lnSpc>
                <a:spcPct val="135000"/>
              </a:lnSpc>
            </a:pPr>
            <a:endParaRPr lang="en-US" sz="2400">
              <a:solidFill>
                <a:srgbClr val="000000"/>
              </a:solidFill>
              <a:latin typeface="Calibri" panose="020F0502020204030204" pitchFamily="34" charset="0"/>
              <a:cs typeface="Calibri" panose="020F0502020204030204" pitchFamily="34" charset="0"/>
            </a:endParaRPr>
          </a:p>
          <a:p>
            <a:pPr lvl="1"/>
            <a:endParaRPr lang="en-US" sz="2133" dirty="0">
              <a:solidFill>
                <a:srgbClr val="000000"/>
              </a:solidFill>
              <a:latin typeface="Calibri" panose="020F0502020204030204" pitchFamily="34" charset="0"/>
              <a:cs typeface="Calibri" panose="020F0502020204030204" pitchFamily="34" charset="0"/>
            </a:endParaRPr>
          </a:p>
        </p:txBody>
      </p:sp>
      <p:sp>
        <p:nvSpPr>
          <p:cNvPr id="5" name="Title 2">
            <a:extLst>
              <a:ext uri="{FF2B5EF4-FFF2-40B4-BE49-F238E27FC236}">
                <a16:creationId xmlns:a16="http://schemas.microsoft.com/office/drawing/2014/main" id="{07472E30-9C7A-9243-6662-43B3A2DEA9A8}"/>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 Simple Contaminant Index in New Jersey</a:t>
            </a:r>
          </a:p>
        </p:txBody>
      </p:sp>
      <p:graphicFrame>
        <p:nvGraphicFramePr>
          <p:cNvPr id="6" name="Table 5">
            <a:extLst>
              <a:ext uri="{FF2B5EF4-FFF2-40B4-BE49-F238E27FC236}">
                <a16:creationId xmlns:a16="http://schemas.microsoft.com/office/drawing/2014/main" id="{D308EA0D-ACE7-1937-60B9-8D61554536E5}"/>
              </a:ext>
            </a:extLst>
          </p:cNvPr>
          <p:cNvGraphicFramePr>
            <a:graphicFrameLocks noGrp="1"/>
          </p:cNvGraphicFramePr>
          <p:nvPr/>
        </p:nvGraphicFramePr>
        <p:xfrm>
          <a:off x="326190" y="2784687"/>
          <a:ext cx="7161954" cy="2617028"/>
        </p:xfrm>
        <a:graphic>
          <a:graphicData uri="http://schemas.openxmlformats.org/drawingml/2006/table">
            <a:tbl>
              <a:tblPr firstRow="1" firstCol="1" bandRow="1"/>
              <a:tblGrid>
                <a:gridCol w="2481580">
                  <a:extLst>
                    <a:ext uri="{9D8B030D-6E8A-4147-A177-3AD203B41FA5}">
                      <a16:colId xmlns:a16="http://schemas.microsoft.com/office/drawing/2014/main" val="3995734905"/>
                    </a:ext>
                  </a:extLst>
                </a:gridCol>
                <a:gridCol w="1559560">
                  <a:extLst>
                    <a:ext uri="{9D8B030D-6E8A-4147-A177-3AD203B41FA5}">
                      <a16:colId xmlns:a16="http://schemas.microsoft.com/office/drawing/2014/main" val="2786795702"/>
                    </a:ext>
                  </a:extLst>
                </a:gridCol>
                <a:gridCol w="1560407">
                  <a:extLst>
                    <a:ext uri="{9D8B030D-6E8A-4147-A177-3AD203B41FA5}">
                      <a16:colId xmlns:a16="http://schemas.microsoft.com/office/drawing/2014/main" val="382167162"/>
                    </a:ext>
                  </a:extLst>
                </a:gridCol>
                <a:gridCol w="1560407">
                  <a:extLst>
                    <a:ext uri="{9D8B030D-6E8A-4147-A177-3AD203B41FA5}">
                      <a16:colId xmlns:a16="http://schemas.microsoft.com/office/drawing/2014/main" val="2676981650"/>
                    </a:ext>
                  </a:extLst>
                </a:gridCol>
              </a:tblGrid>
              <a:tr h="467784">
                <a:tc>
                  <a:txBody>
                    <a:bodyPr/>
                    <a:lstStyle/>
                    <a:p>
                      <a:pPr marL="0" marR="0">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EJSCREEN Indicator (2021)</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Average over Dark Blue Tracts </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 Average</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National Average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230771491"/>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Minority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46.7</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23.9</a:t>
                      </a: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31.4</a:t>
                      </a:r>
                    </a:p>
                  </a:txBody>
                  <a:tcPr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05168425"/>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Low Income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81.5</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44.9</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39.9</a:t>
                      </a:r>
                    </a:p>
                  </a:txBody>
                  <a:tcPr marT="0" marB="0" anchor="ctr">
                    <a:lnL>
                      <a:noFill/>
                    </a:lnL>
                    <a:lnR>
                      <a:noFill/>
                    </a:lnR>
                    <a:lnT>
                      <a:noFill/>
                    </a:lnT>
                    <a:lnB>
                      <a:noFill/>
                    </a:lnB>
                  </a:tcPr>
                </a:tc>
                <a:extLst>
                  <a:ext uri="{0D108BD9-81ED-4DB2-BD59-A6C34878D82A}">
                    <a16:rowId xmlns:a16="http://schemas.microsoft.com/office/drawing/2014/main" val="3974156074"/>
                  </a:ext>
                </a:extLst>
              </a:tr>
              <a:tr h="356447">
                <a:tc>
                  <a:txBody>
                    <a:bodyPr/>
                    <a:lstStyle/>
                    <a:p>
                      <a:pPr marL="0" marR="0">
                        <a:lnSpc>
                          <a:spcPct val="107000"/>
                        </a:lnSpc>
                        <a:spcBef>
                          <a:spcPts val="0"/>
                        </a:spcBef>
                        <a:spcAft>
                          <a:spcPts val="0"/>
                        </a:spcAft>
                      </a:pPr>
                      <a:r>
                        <a:rPr lang="en-US" sz="1500" i="1">
                          <a:effectLst/>
                          <a:latin typeface="Calibri" panose="020F0502020204030204" pitchFamily="34" charset="0"/>
                          <a:ea typeface="Calibri" panose="020F0502020204030204" pitchFamily="34" charset="0"/>
                          <a:cs typeface="Times New Roman" panose="02020603050405020304" pitchFamily="18" charset="0"/>
                        </a:rPr>
                        <a:t>Pct. Linguistic Isolation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17.1</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5.4</a:t>
                      </a:r>
                    </a:p>
                  </a:txBody>
                  <a:tcPr marT="0" marB="0" anchor="ctr">
                    <a:lnL>
                      <a:noFill/>
                    </a:lnL>
                    <a:lnR>
                      <a:noFill/>
                    </a:lnR>
                    <a:lnT>
                      <a:noFill/>
                    </a:lnT>
                    <a:lnB>
                      <a:noFill/>
                    </a:lnB>
                  </a:tcPr>
                </a:tc>
                <a:extLst>
                  <a:ext uri="{0D108BD9-81ED-4DB2-BD59-A6C34878D82A}">
                    <a16:rowId xmlns:a16="http://schemas.microsoft.com/office/drawing/2014/main" val="4067671895"/>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PM 2.5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8.8</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8.7</a:t>
                      </a:r>
                    </a:p>
                  </a:txBody>
                  <a:tcPr marT="0" marB="0" anchor="ctr">
                    <a:lnL>
                      <a:noFill/>
                    </a:lnL>
                    <a:lnR>
                      <a:noFill/>
                    </a:lnR>
                    <a:lnT>
                      <a:noFill/>
                    </a:lnT>
                    <a:lnB>
                      <a:noFill/>
                    </a:lnB>
                  </a:tcPr>
                </a:tc>
                <a:extLst>
                  <a:ext uri="{0D108BD9-81ED-4DB2-BD59-A6C34878D82A}">
                    <a16:rowId xmlns:a16="http://schemas.microsoft.com/office/drawing/2014/main" val="3742427569"/>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Traffic Proximity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1386.3</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852.2</a:t>
                      </a:r>
                    </a:p>
                  </a:txBody>
                  <a:tcPr marT="0" marB="0" anchor="ctr">
                    <a:lnL>
                      <a:noFill/>
                    </a:lnL>
                    <a:lnR>
                      <a:noFill/>
                    </a:lnR>
                    <a:lnT>
                      <a:noFill/>
                    </a:lnT>
                    <a:lnB>
                      <a:noFill/>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705.0</a:t>
                      </a:r>
                    </a:p>
                  </a:txBody>
                  <a:tcPr marT="0" marB="0" anchor="ctr">
                    <a:lnL>
                      <a:noFill/>
                    </a:lnL>
                    <a:lnR>
                      <a:noFill/>
                    </a:lnR>
                    <a:lnT>
                      <a:noFill/>
                    </a:lnT>
                    <a:lnB>
                      <a:noFill/>
                    </a:lnB>
                  </a:tcPr>
                </a:tc>
                <a:extLst>
                  <a:ext uri="{0D108BD9-81ED-4DB2-BD59-A6C34878D82A}">
                    <a16:rowId xmlns:a16="http://schemas.microsoft.com/office/drawing/2014/main" val="3549812338"/>
                  </a:ext>
                </a:extLst>
              </a:tr>
              <a:tr h="356447">
                <a:tc>
                  <a:txBody>
                    <a:bodyPr/>
                    <a:lstStyle/>
                    <a:p>
                      <a:pPr marL="0" marR="0">
                        <a:lnSpc>
                          <a:spcPct val="107000"/>
                        </a:lnSpc>
                        <a:spcBef>
                          <a:spcPts val="0"/>
                        </a:spcBef>
                        <a:spcAft>
                          <a:spcPts val="0"/>
                        </a:spcAft>
                      </a:pPr>
                      <a:r>
                        <a:rPr lang="en-US" sz="1500" i="1" dirty="0">
                          <a:effectLst/>
                          <a:latin typeface="Calibri" panose="020F0502020204030204" pitchFamily="34" charset="0"/>
                          <a:ea typeface="Calibri" panose="020F0502020204030204" pitchFamily="34" charset="0"/>
                          <a:cs typeface="Times New Roman" panose="02020603050405020304" pitchFamily="18" charset="0"/>
                        </a:rPr>
                        <a:t>Pct pre-1960 Housing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59.6</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41.1</a:t>
                      </a:r>
                    </a:p>
                  </a:txBody>
                  <a:tcPr marT="0" marB="0" anchor="ctr">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27.2</a:t>
                      </a:r>
                    </a:p>
                  </a:txBody>
                  <a:tcPr marT="0" marB="0" anchor="ctr">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296266199"/>
                  </a:ext>
                </a:extLst>
              </a:tr>
            </a:tbl>
          </a:graphicData>
        </a:graphic>
      </p:graphicFrame>
      <p:sp>
        <p:nvSpPr>
          <p:cNvPr id="7" name="Content Placeholder 2">
            <a:extLst>
              <a:ext uri="{FF2B5EF4-FFF2-40B4-BE49-F238E27FC236}">
                <a16:creationId xmlns:a16="http://schemas.microsoft.com/office/drawing/2014/main" id="{A11D5335-3501-4BD1-DC31-92863E085ACB}"/>
              </a:ext>
            </a:extLst>
          </p:cNvPr>
          <p:cNvSpPr txBox="1">
            <a:spLocks/>
          </p:cNvSpPr>
          <p:nvPr/>
        </p:nvSpPr>
        <p:spPr>
          <a:xfrm>
            <a:off x="231227" y="5391151"/>
            <a:ext cx="7532208" cy="409195"/>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Notes: Population-weighted averages reported. </a:t>
            </a:r>
          </a:p>
          <a:p>
            <a:pPr defTabSz="1219170">
              <a:spcBef>
                <a:spcPts val="0"/>
              </a:spcBef>
              <a:spcAft>
                <a:spcPts val="0"/>
              </a:spcAft>
              <a:defRPr/>
            </a:pPr>
            <a:r>
              <a:rPr lang="en-US" sz="1333" i="1" dirty="0">
                <a:solidFill>
                  <a:srgbClr val="000000"/>
                </a:solidFill>
                <a:latin typeface="Calibri" panose="020F0502020204030204" pitchFamily="34" charset="0"/>
                <a:cs typeface="Calibri" panose="020F0502020204030204" pitchFamily="34" charset="0"/>
              </a:rPr>
              <a:t>Data Source: </a:t>
            </a:r>
            <a:r>
              <a:rPr lang="en-US" sz="1333" i="1" dirty="0">
                <a:solidFill>
                  <a:srgbClr val="000000"/>
                </a:solidFill>
                <a:latin typeface="Calibri" panose="020F0502020204030204" pitchFamily="34" charset="0"/>
                <a:cs typeface="Calibri" panose="020F0502020204030204" pitchFamily="34" charset="0"/>
                <a:hlinkClick r:id="rId3"/>
              </a:rPr>
              <a:t>https://gaftp.epa.gov/EJSCREEN/2021/</a:t>
            </a:r>
            <a:r>
              <a:rPr lang="en-US" sz="1333" i="1" dirty="0">
                <a:solidFill>
                  <a:srgbClr val="000000"/>
                </a:solidFill>
                <a:latin typeface="Calibri" panose="020F0502020204030204" pitchFamily="34" charset="0"/>
                <a:cs typeface="Calibri" panose="020F0502020204030204" pitchFamily="34" charset="0"/>
              </a:rPr>
              <a:t> </a:t>
            </a:r>
          </a:p>
          <a:p>
            <a:pPr defTabSz="1219170">
              <a:spcAft>
                <a:spcPts val="800"/>
              </a:spcAft>
              <a:defRPr/>
            </a:pPr>
            <a:endParaRPr lang="en-US" sz="1333" i="1" dirty="0">
              <a:solidFill>
                <a:srgbClr val="000000"/>
              </a:solidFill>
              <a:latin typeface="Calibri" panose="020F0502020204030204" pitchFamily="34" charset="0"/>
              <a:cs typeface="Calibri" panose="020F0502020204030204" pitchFamily="34" charset="0"/>
            </a:endParaRPr>
          </a:p>
        </p:txBody>
      </p:sp>
      <p:pic>
        <p:nvPicPr>
          <p:cNvPr id="9" name="Picture 8" descr="Shape, square&#10;&#10;Description automatically generated">
            <a:extLst>
              <a:ext uri="{FF2B5EF4-FFF2-40B4-BE49-F238E27FC236}">
                <a16:creationId xmlns:a16="http://schemas.microsoft.com/office/drawing/2014/main" id="{D963D900-CD8A-056A-2FB2-148F11A63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572" y="426887"/>
            <a:ext cx="2174428" cy="1961049"/>
          </a:xfrm>
          <a:prstGeom prst="rect">
            <a:avLst/>
          </a:prstGeom>
        </p:spPr>
      </p:pic>
      <p:sp>
        <p:nvSpPr>
          <p:cNvPr id="10" name="Content Placeholder 2">
            <a:extLst>
              <a:ext uri="{FF2B5EF4-FFF2-40B4-BE49-F238E27FC236}">
                <a16:creationId xmlns:a16="http://schemas.microsoft.com/office/drawing/2014/main" id="{D87AF6B6-390E-87C3-A7EC-D9E1ED8A879D}"/>
              </a:ext>
            </a:extLst>
          </p:cNvPr>
          <p:cNvSpPr txBox="1">
            <a:spLocks/>
          </p:cNvSpPr>
          <p:nvPr/>
        </p:nvSpPr>
        <p:spPr>
          <a:xfrm>
            <a:off x="10210800" y="4671490"/>
            <a:ext cx="1981200" cy="1759623"/>
          </a:xfrm>
          <a:prstGeom prst="rect">
            <a:avLst/>
          </a:prstGeom>
          <a:noFill/>
        </p:spPr>
        <p:txBody>
          <a:bodyPr vert="horz" lIns="121920" tIns="60960" rIns="121920" bIns="6096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70">
              <a:spcAft>
                <a:spcPts val="800"/>
              </a:spcAft>
              <a:defRPr/>
            </a:pPr>
            <a:r>
              <a:rPr lang="en-US" sz="1867" b="1" dirty="0">
                <a:solidFill>
                  <a:srgbClr val="0070C0"/>
                </a:solidFill>
                <a:latin typeface="Calibri" panose="020F0502020204030204" pitchFamily="34" charset="0"/>
                <a:cs typeface="Calibri" panose="020F0502020204030204" pitchFamily="34" charset="0"/>
              </a:rPr>
              <a:t>Figure: </a:t>
            </a:r>
            <a:r>
              <a:rPr lang="en-US" sz="1867" dirty="0">
                <a:solidFill>
                  <a:srgbClr val="000000"/>
                </a:solidFill>
                <a:latin typeface="Calibri" panose="020F0502020204030204" pitchFamily="34" charset="0"/>
                <a:cs typeface="Calibri" panose="020F0502020204030204" pitchFamily="34" charset="0"/>
              </a:rPr>
              <a:t>Contaminant Index and % Minority in New Jersey</a:t>
            </a:r>
          </a:p>
          <a:p>
            <a:pPr defTabSz="1219170">
              <a:spcAft>
                <a:spcPts val="800"/>
              </a:spcAft>
              <a:defRPr/>
            </a:pPr>
            <a:endParaRPr lang="en-US" sz="1867"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82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38081" y="2084511"/>
            <a:ext cx="10347191" cy="3446585"/>
          </a:xfrm>
          <a:prstGeom prst="rect">
            <a:avLst/>
          </a:prstGeom>
          <a:noFill/>
          <a:effectLst/>
        </p:spPr>
        <p:txBody>
          <a:bodyPr wrap="square" rtlCol="0">
            <a:spAutoFit/>
          </a:bodyPr>
          <a:lstStyle/>
          <a:p>
            <a:pPr>
              <a:lnSpc>
                <a:spcPct val="125000"/>
              </a:lnSpc>
            </a:pPr>
            <a:r>
              <a:rPr lang="en-US" sz="2200" dirty="0">
                <a:cs typeface="Calibri Light" panose="020F0302020204030204" pitchFamily="34" charset="0"/>
              </a:rPr>
              <a:t>Unlike surface waters and air quality, public drinking water is generally sold at a price to consumers. There are nevertheless a few economic cases for regulation.</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Information asymmetries:</a:t>
            </a:r>
          </a:p>
          <a:p>
            <a:pPr marL="1257300" lvl="2" indent="-342900">
              <a:lnSpc>
                <a:spcPct val="125000"/>
              </a:lnSpc>
              <a:buFont typeface="Courier New" panose="02070309020205020404" pitchFamily="49" charset="0"/>
              <a:buChar char="o"/>
            </a:pPr>
            <a:r>
              <a:rPr lang="en-US" sz="2200" dirty="0">
                <a:cs typeface="Calibri Light" panose="020F0302020204030204" pitchFamily="34" charset="0"/>
              </a:rPr>
              <a:t>Full list of potential contaminants</a:t>
            </a:r>
          </a:p>
          <a:p>
            <a:pPr marL="1257300" lvl="2" indent="-342900">
              <a:lnSpc>
                <a:spcPct val="125000"/>
              </a:lnSpc>
              <a:buFont typeface="Courier New" panose="02070309020205020404" pitchFamily="49" charset="0"/>
              <a:buChar char="o"/>
            </a:pPr>
            <a:r>
              <a:rPr lang="en-US" sz="2200" dirty="0">
                <a:cs typeface="Calibri Light" panose="020F0302020204030204" pitchFamily="34" charset="0"/>
              </a:rPr>
              <a:t>Dose-specific toxicological impact</a:t>
            </a:r>
          </a:p>
          <a:p>
            <a:pPr marL="800100" lvl="1" indent="-342900">
              <a:lnSpc>
                <a:spcPct val="125000"/>
              </a:lnSpc>
              <a:buFont typeface="Wingdings" panose="05000000000000000000" pitchFamily="2" charset="2"/>
              <a:buChar char="§"/>
            </a:pPr>
            <a:r>
              <a:rPr lang="en-US" sz="2200" dirty="0">
                <a:cs typeface="Calibri Light" panose="020F0302020204030204" pitchFamily="34" charset="0"/>
              </a:rPr>
              <a:t>Many public water systems are natural monopolies. </a:t>
            </a:r>
          </a:p>
          <a:p>
            <a:pPr marL="800100" lvl="1" indent="-342900">
              <a:lnSpc>
                <a:spcPct val="125000"/>
              </a:lnSpc>
              <a:buFont typeface="Wingdings" panose="05000000000000000000" pitchFamily="2" charset="2"/>
              <a:buChar char="§"/>
            </a:pPr>
            <a:endParaRPr lang="en-US" sz="2200" dirty="0">
              <a:cs typeface="Calibri Light" panose="020F0302020204030204" pitchFamily="34" charset="0"/>
            </a:endParaRPr>
          </a:p>
          <a:p>
            <a:pPr>
              <a:lnSpc>
                <a:spcPct val="125000"/>
              </a:lnSpc>
            </a:pPr>
            <a:r>
              <a:rPr lang="en-US" sz="2200" dirty="0">
                <a:cs typeface="Calibri Light" panose="020F0302020204030204" pitchFamily="34" charset="0"/>
              </a:rPr>
              <a:t>Aside from economics, the UN has declared safe drinking water access a human right.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Why Regulate Drinking Water?</a:t>
            </a:r>
          </a:p>
        </p:txBody>
      </p:sp>
    </p:spTree>
    <p:custDataLst>
      <p:tags r:id="rId1"/>
    </p:custDataLst>
    <p:extLst>
      <p:ext uri="{BB962C8B-B14F-4D97-AF65-F5344CB8AC3E}">
        <p14:creationId xmlns:p14="http://schemas.microsoft.com/office/powerpoint/2010/main" val="250873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C1114C5-4090-AE34-02FC-F7E59BB400B0}"/>
              </a:ext>
            </a:extLst>
          </p:cNvPr>
          <p:cNvSpPr txBox="1">
            <a:spLocks/>
          </p:cNvSpPr>
          <p:nvPr/>
        </p:nvSpPr>
        <p:spPr>
          <a:xfrm>
            <a:off x="537687" y="20845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Nitrates and Linguistic Isolation </a:t>
            </a:r>
            <a:br>
              <a:rPr lang="en-US" sz="4000" dirty="0">
                <a:solidFill>
                  <a:srgbClr val="0070C0"/>
                </a:solidFill>
                <a:latin typeface="+mj-lt"/>
              </a:rPr>
            </a:br>
            <a:r>
              <a:rPr lang="en-US" sz="4000" dirty="0">
                <a:solidFill>
                  <a:srgbClr val="0070C0"/>
                </a:solidFill>
                <a:latin typeface="+mj-lt"/>
              </a:rPr>
              <a:t>in Texas and California</a:t>
            </a:r>
          </a:p>
        </p:txBody>
      </p:sp>
      <p:pic>
        <p:nvPicPr>
          <p:cNvPr id="3" name="Picture 2" descr="Map&#10;&#10;Description automatically generated">
            <a:extLst>
              <a:ext uri="{FF2B5EF4-FFF2-40B4-BE49-F238E27FC236}">
                <a16:creationId xmlns:a16="http://schemas.microsoft.com/office/drawing/2014/main" id="{F88F308F-616D-4BBA-9461-5357AA6C99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914" y="1407412"/>
            <a:ext cx="4334108" cy="4312024"/>
          </a:xfrm>
          <a:prstGeom prst="rect">
            <a:avLst/>
          </a:prstGeom>
        </p:spPr>
      </p:pic>
      <p:pic>
        <p:nvPicPr>
          <p:cNvPr id="11" name="Picture 10" descr="A picture containing accessory&#10;&#10;Description automatically generated">
            <a:extLst>
              <a:ext uri="{FF2B5EF4-FFF2-40B4-BE49-F238E27FC236}">
                <a16:creationId xmlns:a16="http://schemas.microsoft.com/office/drawing/2014/main" id="{45520899-3584-54E7-1CC9-7F35942F8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760" y="70890"/>
            <a:ext cx="3156347" cy="5679969"/>
          </a:xfrm>
          <a:prstGeom prst="rect">
            <a:avLst/>
          </a:prstGeom>
        </p:spPr>
      </p:pic>
      <p:pic>
        <p:nvPicPr>
          <p:cNvPr id="12" name="Picture 11" descr="Shape&#10;&#10;Description automatically generated">
            <a:extLst>
              <a:ext uri="{FF2B5EF4-FFF2-40B4-BE49-F238E27FC236}">
                <a16:creationId xmlns:a16="http://schemas.microsoft.com/office/drawing/2014/main" id="{596CADA3-26B9-5BF2-0817-690CA47FD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636" y="4128741"/>
            <a:ext cx="1851201" cy="1750891"/>
          </a:xfrm>
          <a:prstGeom prst="rect">
            <a:avLst/>
          </a:prstGeom>
        </p:spPr>
      </p:pic>
      <p:sp>
        <p:nvSpPr>
          <p:cNvPr id="13" name="Content Placeholder 2">
            <a:extLst>
              <a:ext uri="{FF2B5EF4-FFF2-40B4-BE49-F238E27FC236}">
                <a16:creationId xmlns:a16="http://schemas.microsoft.com/office/drawing/2014/main" id="{22E23C15-99FC-80AF-BA27-ED6212B549C6}"/>
              </a:ext>
            </a:extLst>
          </p:cNvPr>
          <p:cNvSpPr>
            <a:spLocks noGrp="1"/>
          </p:cNvSpPr>
          <p:nvPr>
            <p:ph idx="1"/>
          </p:nvPr>
        </p:nvSpPr>
        <p:spPr>
          <a:xfrm>
            <a:off x="472242" y="2441359"/>
            <a:ext cx="4054935" cy="3741194"/>
          </a:xfrm>
        </p:spPr>
        <p:txBody>
          <a:bodyPr>
            <a:normAutofit/>
          </a:bodyPr>
          <a:lstStyle/>
          <a:p>
            <a:pPr marL="0" lvl="0" indent="0">
              <a:lnSpc>
                <a:spcPct val="135000"/>
              </a:lnSpc>
              <a:buNone/>
            </a:pPr>
            <a:r>
              <a:rPr lang="en-US" sz="2000" dirty="0">
                <a:solidFill>
                  <a:srgbClr val="000000"/>
                </a:solidFill>
                <a:latin typeface="Calibri" panose="020F0502020204030204" pitchFamily="34" charset="0"/>
                <a:cs typeface="Calibri" panose="020F0502020204030204" pitchFamily="34" charset="0"/>
              </a:rPr>
              <a:t>Data coverage for linguistic isolation is incomplete across census block groups in the ACS (2016-2020).</a:t>
            </a:r>
            <a:endParaRPr lang="en-US" sz="2400" dirty="0">
              <a:solidFill>
                <a:srgbClr val="000000"/>
              </a:solidFill>
              <a:latin typeface="Calibri" panose="020F0502020204030204" pitchFamily="34" charset="0"/>
              <a:cs typeface="Calibri" panose="020F0502020204030204" pitchFamily="34" charset="0"/>
            </a:endParaRPr>
          </a:p>
          <a:p>
            <a:pPr lvl="1"/>
            <a:endParaRPr lang="en-US" sz="2133"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403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2308324"/>
          </a:xfrm>
          <a:prstGeom prst="rect">
            <a:avLst/>
          </a:prstGeom>
          <a:noFill/>
          <a:effectLst/>
        </p:spPr>
        <p:txBody>
          <a:bodyPr wrap="square" rtlCol="0">
            <a:spAutoFit/>
          </a:bodyPr>
          <a:lstStyle/>
          <a:p>
            <a:pPr lvl="1"/>
            <a:endParaRPr lang="en-US" sz="2400" b="1"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Next class will cover CERCLA and RCRA. </a:t>
            </a:r>
          </a:p>
          <a:p>
            <a:pPr lvl="1"/>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No readings for Monday, but please watch the following spooky old news report on toxic waste in the 1970s. Have a nice Halloween weekend. </a:t>
            </a:r>
          </a:p>
          <a:p>
            <a:pPr marL="1257300" lvl="2" indent="-342900">
              <a:buFont typeface="Courier New" panose="02070309020205020404" pitchFamily="49" charset="0"/>
              <a:buChar char="o"/>
            </a:pPr>
            <a:r>
              <a:rPr lang="en-US" sz="2400" dirty="0">
                <a:cs typeface="Calibri Light" panose="020F0302020204030204" pitchFamily="34" charset="0"/>
                <a:hlinkClick r:id="rId4"/>
              </a:rPr>
              <a:t>Link</a:t>
            </a:r>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07855" y="1705707"/>
            <a:ext cx="10338312" cy="4680512"/>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There had been prior drinking water safety acts. Widespread chlorination of drinking water supplies in the 1920s reduced the average risk of death from waterborne disease from 5% over a lifetime to 0.03% by 1940 (</a:t>
            </a:r>
            <a:r>
              <a:rPr lang="en-US" sz="2000" dirty="0">
                <a:cs typeface="Calibri Light" panose="020F0302020204030204" pitchFamily="34" charset="0"/>
                <a:hlinkClick r:id="rId4"/>
              </a:rPr>
              <a:t>Morris, 2007</a:t>
            </a:r>
            <a:r>
              <a:rPr lang="en-US" sz="2000" dirty="0">
                <a:cs typeface="Calibri Light" panose="020F0302020204030204" pitchFamily="34" charset="0"/>
              </a:rPr>
              <a:t>).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A former brewer named Johannes Rook detected chloroform in public drinking water supplies from the Amstel River in the early 1970s. A 1972 International Agency for Research on Cancer suggested chloroform could cause cancer. The story was later picked up by the Miami Herald. Others followed, such as regarding “chemical-tasting” water on the Mississippi. </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Shortly thereafter, the Safe Drinking Water Act was passed in 1974. While the Clean Water Act regulates discharges to surface waters, SDWA regulates contaminants at the tap and the practices of public drinking water systems.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58668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The Safe Drinking Water Act</a:t>
            </a:r>
          </a:p>
        </p:txBody>
      </p:sp>
    </p:spTree>
    <p:custDataLst>
      <p:tags r:id="rId1"/>
    </p:custDataLst>
    <p:extLst>
      <p:ext uri="{BB962C8B-B14F-4D97-AF65-F5344CB8AC3E}">
        <p14:creationId xmlns:p14="http://schemas.microsoft.com/office/powerpoint/2010/main" val="26829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1450757"/>
          </a:xfrm>
        </p:spPr>
        <p:txBody>
          <a:bodyPr>
            <a:normAutofit/>
          </a:bodyPr>
          <a:lstStyle/>
          <a:p>
            <a:pPr algn="ctr"/>
            <a:r>
              <a:rPr lang="en-US" sz="3200" b="1" dirty="0">
                <a:solidFill>
                  <a:schemeClr val="bg2">
                    <a:lumMod val="50000"/>
                  </a:schemeClr>
                </a:solidFill>
                <a:latin typeface="+mj-lt"/>
                <a:ea typeface="Cambria" panose="02040503050406030204" pitchFamily="18" charset="0"/>
              </a:rPr>
              <a:t>Part 1: Regulatory Instruments in SDWA</a:t>
            </a:r>
          </a:p>
        </p:txBody>
      </p:sp>
    </p:spTree>
    <p:extLst>
      <p:ext uri="{BB962C8B-B14F-4D97-AF65-F5344CB8AC3E}">
        <p14:creationId xmlns:p14="http://schemas.microsoft.com/office/powerpoint/2010/main" val="350907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15859" y="2239232"/>
            <a:ext cx="10807643" cy="4085670"/>
          </a:xfrm>
          <a:prstGeom prst="rect">
            <a:avLst/>
          </a:prstGeom>
          <a:noFill/>
          <a:effectLst/>
        </p:spPr>
        <p:txBody>
          <a:bodyPr wrap="square" rtlCol="0">
            <a:spAutoFit/>
          </a:bodyPr>
          <a:lstStyle/>
          <a:p>
            <a:pPr>
              <a:lnSpc>
                <a:spcPct val="125000"/>
              </a:lnSpc>
            </a:pPr>
            <a:r>
              <a:rPr lang="en-US" sz="1900" dirty="0">
                <a:cs typeface="Calibri Light" panose="020F0302020204030204" pitchFamily="34" charset="0"/>
              </a:rPr>
              <a:t>The Safe Drinking Water Act has three main regulatory instruments. </a:t>
            </a:r>
          </a:p>
          <a:p>
            <a:pPr marL="914400" lvl="1" indent="-457200">
              <a:lnSpc>
                <a:spcPct val="125000"/>
              </a:lnSpc>
              <a:buFont typeface="+mj-lt"/>
              <a:buAutoNum type="arabicParenR"/>
            </a:pPr>
            <a:r>
              <a:rPr lang="en-US" sz="1900" dirty="0">
                <a:cs typeface="Calibri Light" panose="020F0302020204030204" pitchFamily="34" charset="0"/>
              </a:rPr>
              <a:t>Regulating Contaminants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Maximum Contaminant Levels </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Treatment techniques</a:t>
            </a:r>
          </a:p>
          <a:p>
            <a:pPr marL="914400" lvl="1" indent="-457200">
              <a:lnSpc>
                <a:spcPct val="125000"/>
              </a:lnSpc>
              <a:buFont typeface="+mj-lt"/>
              <a:buAutoNum type="arabicParenR"/>
            </a:pPr>
            <a:r>
              <a:rPr lang="en-US" sz="1900" dirty="0">
                <a:cs typeface="Calibri Light" panose="020F0302020204030204" pitchFamily="34" charset="0"/>
              </a:rPr>
              <a:t>Monitoring Requirements and Reporting Requirements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Consumer confidence reports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Public notification </a:t>
            </a:r>
          </a:p>
          <a:p>
            <a:pPr marL="914400" lvl="1" indent="-457200">
              <a:lnSpc>
                <a:spcPct val="125000"/>
              </a:lnSpc>
              <a:buFont typeface="+mj-lt"/>
              <a:buAutoNum type="arabicParenR"/>
            </a:pPr>
            <a:r>
              <a:rPr lang="en-US" sz="1900" dirty="0">
                <a:cs typeface="Calibri Light" panose="020F0302020204030204" pitchFamily="34" charset="0"/>
              </a:rPr>
              <a:t>Subsidy programs</a:t>
            </a:r>
          </a:p>
          <a:p>
            <a:pPr marL="1371600" lvl="2" indent="-457200">
              <a:lnSpc>
                <a:spcPct val="125000"/>
              </a:lnSpc>
              <a:buFont typeface="Wingdings" panose="05000000000000000000" pitchFamily="2" charset="2"/>
              <a:buChar char="§"/>
            </a:pPr>
            <a:r>
              <a:rPr lang="en-US" sz="1900" dirty="0">
                <a:cs typeface="Calibri Light" panose="020F0302020204030204" pitchFamily="34" charset="0"/>
              </a:rPr>
              <a:t>The Drinking Water State Revolving Fund (SRF)</a:t>
            </a:r>
          </a:p>
          <a:p>
            <a:pPr marL="1371600" lvl="2" indent="-457200">
              <a:lnSpc>
                <a:spcPct val="125000"/>
              </a:lnSpc>
              <a:buFont typeface="Wingdings" panose="05000000000000000000" pitchFamily="2" charset="2"/>
              <a:buChar char="§"/>
            </a:pPr>
            <a:endParaRPr lang="en-US" sz="1900" dirty="0">
              <a:cs typeface="Calibri Light" panose="020F0302020204030204" pitchFamily="34" charset="0"/>
            </a:endParaRPr>
          </a:p>
          <a:p>
            <a:pPr>
              <a:lnSpc>
                <a:spcPct val="125000"/>
              </a:lnSpc>
            </a:pPr>
            <a:r>
              <a:rPr lang="en-US" sz="1800" dirty="0">
                <a:cs typeface="Calibri Light" panose="020F0302020204030204" pitchFamily="34" charset="0"/>
              </a:rPr>
              <a:t>The Safe Drinking Water Act does not regulate private wells or bottled water.</a:t>
            </a:r>
            <a:endParaRPr lang="en-US" sz="1900" dirty="0">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673121"/>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Regulatory Instruments in SDWA</a:t>
            </a:r>
          </a:p>
        </p:txBody>
      </p:sp>
    </p:spTree>
    <p:custDataLst>
      <p:tags r:id="rId1"/>
    </p:custDataLst>
    <p:extLst>
      <p:ext uri="{BB962C8B-B14F-4D97-AF65-F5344CB8AC3E}">
        <p14:creationId xmlns:p14="http://schemas.microsoft.com/office/powerpoint/2010/main" val="76685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0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1) </a:t>
            </a:r>
            <a:r>
              <a:rPr lang="fr-FR" sz="4000" dirty="0" err="1">
                <a:solidFill>
                  <a:srgbClr val="0070C0"/>
                </a:solidFill>
                <a:latin typeface="+mj-lt"/>
              </a:rPr>
              <a:t>Regulating</a:t>
            </a:r>
            <a:r>
              <a:rPr lang="fr-FR" sz="4000" dirty="0">
                <a:solidFill>
                  <a:srgbClr val="0070C0"/>
                </a:solidFill>
                <a:latin typeface="+mj-lt"/>
              </a:rPr>
              <a:t> Contaminants</a:t>
            </a:r>
          </a:p>
        </p:txBody>
      </p:sp>
      <p:sp>
        <p:nvSpPr>
          <p:cNvPr id="4" name="TextBox 3">
            <a:extLst>
              <a:ext uri="{FF2B5EF4-FFF2-40B4-BE49-F238E27FC236}">
                <a16:creationId xmlns:a16="http://schemas.microsoft.com/office/drawing/2014/main" id="{21BC9C1A-2C0A-C647-439F-D071114C11D6}"/>
              </a:ext>
            </a:extLst>
          </p:cNvPr>
          <p:cNvSpPr txBox="1"/>
          <p:nvPr/>
        </p:nvSpPr>
        <p:spPr>
          <a:xfrm>
            <a:off x="738061" y="2267207"/>
            <a:ext cx="11015974" cy="3526350"/>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EPA regulates 94 contaminants in drinking water. To regulate a new contaminant, the EPA has to rigorously establish three requirements:</a:t>
            </a:r>
          </a:p>
          <a:p>
            <a:pPr marL="971550" lvl="1" indent="-514350">
              <a:lnSpc>
                <a:spcPct val="125000"/>
              </a:lnSpc>
              <a:buFont typeface="+mj-lt"/>
              <a:buAutoNum type="romanUcPeriod"/>
            </a:pPr>
            <a:r>
              <a:rPr lang="en-US" sz="2000" dirty="0">
                <a:cs typeface="Calibri Light" panose="020F0302020204030204" pitchFamily="34" charset="0"/>
              </a:rPr>
              <a:t>The contaminant occurs with sufficient frequency in public water systems.</a:t>
            </a:r>
          </a:p>
          <a:p>
            <a:pPr marL="971550" lvl="1" indent="-514350">
              <a:lnSpc>
                <a:spcPct val="125000"/>
              </a:lnSpc>
              <a:buFont typeface="+mj-lt"/>
              <a:buAutoNum type="romanUcPeriod"/>
            </a:pPr>
            <a:r>
              <a:rPr lang="en-US" sz="2000" dirty="0">
                <a:cs typeface="Calibri Light" panose="020F0302020204030204" pitchFamily="34" charset="0"/>
              </a:rPr>
              <a:t>The contaminant is harmful to public health.</a:t>
            </a:r>
          </a:p>
          <a:p>
            <a:pPr marL="971550" lvl="1" indent="-514350">
              <a:lnSpc>
                <a:spcPct val="125000"/>
              </a:lnSpc>
              <a:buFont typeface="+mj-lt"/>
              <a:buAutoNum type="romanUcPeriod"/>
            </a:pPr>
            <a:r>
              <a:rPr lang="en-US" sz="2000" dirty="0">
                <a:cs typeface="Calibri Light" panose="020F0302020204030204" pitchFamily="34" charset="0"/>
              </a:rPr>
              <a:t>There is a meaningful opportunity for public health risk reductions.</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Solely the administrator must determine if these three criteria are met for any given contaminant.</a:t>
            </a:r>
          </a:p>
          <a:p>
            <a:pPr>
              <a:lnSpc>
                <a:spcPct val="125000"/>
              </a:lnSpc>
            </a:pPr>
            <a:endParaRPr lang="en-US" sz="2000" dirty="0">
              <a:cs typeface="Calibri Light" panose="020F0302020204030204" pitchFamily="34" charset="0"/>
            </a:endParaRPr>
          </a:p>
          <a:p>
            <a:pPr>
              <a:lnSpc>
                <a:spcPct val="125000"/>
              </a:lnSpc>
            </a:pPr>
            <a:r>
              <a:rPr lang="en-US" sz="2000" dirty="0">
                <a:cs typeface="Calibri Light" panose="020F0302020204030204" pitchFamily="34" charset="0"/>
              </a:rPr>
              <a:t>States and local jurisdictions can regulate more chemicals than the national requirements. </a:t>
            </a:r>
          </a:p>
        </p:txBody>
      </p:sp>
    </p:spTree>
    <p:custDataLst>
      <p:tags r:id="rId1"/>
    </p:custDataLst>
    <p:extLst>
      <p:ext uri="{BB962C8B-B14F-4D97-AF65-F5344CB8AC3E}">
        <p14:creationId xmlns:p14="http://schemas.microsoft.com/office/powerpoint/2010/main" val="3041122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525410"/>
            <a:ext cx="7225748" cy="584300"/>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Maximum Contaminant Levels</a:t>
            </a:r>
          </a:p>
        </p:txBody>
      </p:sp>
      <p:sp>
        <p:nvSpPr>
          <p:cNvPr id="4" name="TextBox 3">
            <a:extLst>
              <a:ext uri="{FF2B5EF4-FFF2-40B4-BE49-F238E27FC236}">
                <a16:creationId xmlns:a16="http://schemas.microsoft.com/office/drawing/2014/main" id="{21BC9C1A-2C0A-C647-439F-D071114C11D6}"/>
              </a:ext>
            </a:extLst>
          </p:cNvPr>
          <p:cNvSpPr txBox="1"/>
          <p:nvPr/>
        </p:nvSpPr>
        <p:spPr>
          <a:xfrm>
            <a:off x="613807" y="1545263"/>
            <a:ext cx="3452198" cy="4567917"/>
          </a:xfrm>
          <a:prstGeom prst="rect">
            <a:avLst/>
          </a:prstGeom>
          <a:noFill/>
          <a:effectLst/>
        </p:spPr>
        <p:txBody>
          <a:bodyPr wrap="square" rtlCol="0">
            <a:spAutoFit/>
          </a:bodyPr>
          <a:lstStyle/>
          <a:p>
            <a:pPr>
              <a:lnSpc>
                <a:spcPct val="125000"/>
              </a:lnSpc>
            </a:pPr>
            <a:r>
              <a:rPr lang="en-US" dirty="0">
                <a:cs typeface="Calibri Light" panose="020F0302020204030204" pitchFamily="34" charset="0"/>
              </a:rPr>
              <a:t>Most contaminants are required to be below a </a:t>
            </a:r>
            <a:r>
              <a:rPr lang="en-US" b="1" dirty="0">
                <a:solidFill>
                  <a:srgbClr val="0070C0"/>
                </a:solidFill>
                <a:cs typeface="Calibri Light" panose="020F0302020204030204" pitchFamily="34" charset="0"/>
              </a:rPr>
              <a:t>maximum contaminant level </a:t>
            </a:r>
            <a:r>
              <a:rPr lang="en-US" dirty="0">
                <a:cs typeface="Calibri Light" panose="020F0302020204030204" pitchFamily="34" charset="0"/>
              </a:rPr>
              <a:t>(MCL) or concentration.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MCL is based as low as feasible given cost, treatment technology, and other considerations. </a:t>
            </a:r>
          </a:p>
          <a:p>
            <a:pPr>
              <a:lnSpc>
                <a:spcPct val="125000"/>
              </a:lnSpc>
            </a:pPr>
            <a:endParaRPr lang="en-US" dirty="0">
              <a:cs typeface="Calibri Light" panose="020F0302020204030204" pitchFamily="34" charset="0"/>
            </a:endParaRPr>
          </a:p>
          <a:p>
            <a:pPr>
              <a:lnSpc>
                <a:spcPct val="125000"/>
              </a:lnSpc>
            </a:pPr>
            <a:r>
              <a:rPr lang="en-US" dirty="0">
                <a:cs typeface="Calibri Light" panose="020F0302020204030204" pitchFamily="34" charset="0"/>
              </a:rPr>
              <a:t>The </a:t>
            </a:r>
            <a:r>
              <a:rPr lang="en-US" b="1" dirty="0">
                <a:solidFill>
                  <a:srgbClr val="0070C0"/>
                </a:solidFill>
                <a:cs typeface="Calibri Light" panose="020F0302020204030204" pitchFamily="34" charset="0"/>
              </a:rPr>
              <a:t>MCL Goal </a:t>
            </a:r>
            <a:r>
              <a:rPr lang="en-US" dirty="0">
                <a:cs typeface="Calibri Light" panose="020F0302020204030204" pitchFamily="34" charset="0"/>
              </a:rPr>
              <a:t>is a health-based threshold at which no effects are likely to occur.</a:t>
            </a:r>
          </a:p>
        </p:txBody>
      </p:sp>
      <p:pic>
        <p:nvPicPr>
          <p:cNvPr id="3" name="Picture 2">
            <a:extLst>
              <a:ext uri="{FF2B5EF4-FFF2-40B4-BE49-F238E27FC236}">
                <a16:creationId xmlns:a16="http://schemas.microsoft.com/office/drawing/2014/main" id="{D581CA97-80DD-F350-E47B-40368ADEE172}"/>
              </a:ext>
            </a:extLst>
          </p:cNvPr>
          <p:cNvPicPr>
            <a:picLocks noChangeAspect="1"/>
          </p:cNvPicPr>
          <p:nvPr/>
        </p:nvPicPr>
        <p:blipFill>
          <a:blip r:embed="rId4"/>
          <a:stretch>
            <a:fillRect/>
          </a:stretch>
        </p:blipFill>
        <p:spPr>
          <a:xfrm>
            <a:off x="4429060" y="1249999"/>
            <a:ext cx="7527424" cy="4781155"/>
          </a:xfrm>
          <a:prstGeom prst="rect">
            <a:avLst/>
          </a:prstGeom>
        </p:spPr>
      </p:pic>
      <p:sp>
        <p:nvSpPr>
          <p:cNvPr id="6" name="TextBox 5">
            <a:extLst>
              <a:ext uri="{FF2B5EF4-FFF2-40B4-BE49-F238E27FC236}">
                <a16:creationId xmlns:a16="http://schemas.microsoft.com/office/drawing/2014/main" id="{88BEB10D-079F-CCC9-8426-AA5387EC463A}"/>
              </a:ext>
            </a:extLst>
          </p:cNvPr>
          <p:cNvSpPr txBox="1"/>
          <p:nvPr/>
        </p:nvSpPr>
        <p:spPr>
          <a:xfrm>
            <a:off x="7128224" y="6045375"/>
            <a:ext cx="5308865" cy="377283"/>
          </a:xfrm>
          <a:prstGeom prst="rect">
            <a:avLst/>
          </a:prstGeom>
          <a:noFill/>
          <a:effectLst/>
        </p:spPr>
        <p:txBody>
          <a:bodyPr wrap="square" rtlCol="0">
            <a:spAutoFit/>
          </a:bodyPr>
          <a:lstStyle/>
          <a:p>
            <a:pPr>
              <a:lnSpc>
                <a:spcPct val="125000"/>
              </a:lnSpc>
            </a:pPr>
            <a:r>
              <a:rPr lang="en-US" sz="1600" dirty="0">
                <a:cs typeface="Calibri Light" panose="020F0302020204030204" pitchFamily="34" charset="0"/>
                <a:hlinkClick r:id="rId5"/>
              </a:rPr>
              <a:t>See full list of MCLs and other contaminant thresholds. </a:t>
            </a:r>
            <a:endParaRPr lang="en-US" sz="16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346844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318905" y="152548"/>
            <a:ext cx="7225748" cy="11020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fr-FR" sz="4000" dirty="0">
                <a:solidFill>
                  <a:srgbClr val="0070C0"/>
                </a:solidFill>
                <a:latin typeface="+mj-lt"/>
              </a:rPr>
              <a:t>Common Classes of Contaminants</a:t>
            </a:r>
          </a:p>
        </p:txBody>
      </p:sp>
      <p:sp>
        <p:nvSpPr>
          <p:cNvPr id="5" name="Rectangle: Rounded Corners 4">
            <a:extLst>
              <a:ext uri="{FF2B5EF4-FFF2-40B4-BE49-F238E27FC236}">
                <a16:creationId xmlns:a16="http://schemas.microsoft.com/office/drawing/2014/main" id="{A71B1D26-5449-67A6-BE99-C9D8E4FCA1E8}"/>
              </a:ext>
            </a:extLst>
          </p:cNvPr>
          <p:cNvSpPr/>
          <p:nvPr/>
        </p:nvSpPr>
        <p:spPr>
          <a:xfrm>
            <a:off x="790698" y="2450168"/>
            <a:ext cx="3229252"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8C6A43C-4325-4F70-E3AA-5228912331DE}"/>
              </a:ext>
            </a:extLst>
          </p:cNvPr>
          <p:cNvSpPr/>
          <p:nvPr/>
        </p:nvSpPr>
        <p:spPr>
          <a:xfrm>
            <a:off x="4520123" y="2477913"/>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E9406DB-4379-CEC0-1DDA-4CE1143FD922}"/>
              </a:ext>
            </a:extLst>
          </p:cNvPr>
          <p:cNvSpPr txBox="1"/>
          <p:nvPr/>
        </p:nvSpPr>
        <p:spPr>
          <a:xfrm>
            <a:off x="1267660" y="2691618"/>
            <a:ext cx="2353782" cy="1077218"/>
          </a:xfrm>
          <a:prstGeom prst="rect">
            <a:avLst/>
          </a:prstGeom>
          <a:noFill/>
        </p:spPr>
        <p:txBody>
          <a:bodyPr wrap="square" rtlCol="0">
            <a:spAutoFit/>
          </a:bodyPr>
          <a:lstStyle/>
          <a:p>
            <a:r>
              <a:rPr lang="en-US" sz="1600" b="1" dirty="0"/>
              <a:t>Disinfection Byproducts</a:t>
            </a:r>
          </a:p>
          <a:p>
            <a:pPr marL="285750" indent="-285750">
              <a:buFont typeface="Wingdings" panose="05000000000000000000" pitchFamily="2" charset="2"/>
              <a:buChar char="§"/>
            </a:pPr>
            <a:r>
              <a:rPr lang="en-US" sz="1600" dirty="0"/>
              <a:t>Total Trihalomethanes</a:t>
            </a:r>
          </a:p>
          <a:p>
            <a:pPr marL="285750" indent="-285750">
              <a:buFont typeface="Wingdings" panose="05000000000000000000" pitchFamily="2" charset="2"/>
              <a:buChar char="§"/>
            </a:pPr>
            <a:r>
              <a:rPr lang="en-US" sz="1600" dirty="0" err="1"/>
              <a:t>Haloacetic</a:t>
            </a:r>
            <a:r>
              <a:rPr lang="en-US" sz="1600" dirty="0"/>
              <a:t> acids</a:t>
            </a:r>
          </a:p>
          <a:p>
            <a:pPr marL="285750" indent="-285750">
              <a:buFont typeface="Wingdings" panose="05000000000000000000" pitchFamily="2" charset="2"/>
              <a:buChar char="§"/>
            </a:pPr>
            <a:r>
              <a:rPr lang="en-US" sz="1600" dirty="0"/>
              <a:t>Bromate</a:t>
            </a:r>
          </a:p>
        </p:txBody>
      </p:sp>
      <p:sp>
        <p:nvSpPr>
          <p:cNvPr id="12" name="Rectangle: Rounded Corners 11">
            <a:extLst>
              <a:ext uri="{FF2B5EF4-FFF2-40B4-BE49-F238E27FC236}">
                <a16:creationId xmlns:a16="http://schemas.microsoft.com/office/drawing/2014/main" id="{AA0F134B-9ABC-BAA6-6357-AC6A96020539}"/>
              </a:ext>
            </a:extLst>
          </p:cNvPr>
          <p:cNvSpPr/>
          <p:nvPr/>
        </p:nvSpPr>
        <p:spPr>
          <a:xfrm>
            <a:off x="8232088" y="246059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666FF24-395F-2747-AA76-36A7508F48DE}"/>
              </a:ext>
            </a:extLst>
          </p:cNvPr>
          <p:cNvSpPr/>
          <p:nvPr/>
        </p:nvSpPr>
        <p:spPr>
          <a:xfrm>
            <a:off x="4474905" y="4161627"/>
            <a:ext cx="3229253" cy="1560119"/>
          </a:xfrm>
          <a:prstGeom prst="roundRect">
            <a:avLst/>
          </a:prstGeom>
          <a:solidFill>
            <a:schemeClr val="bg2"/>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130C763-0FB5-735E-5C4C-81D846AB8321}"/>
              </a:ext>
            </a:extLst>
          </p:cNvPr>
          <p:cNvSpPr txBox="1"/>
          <p:nvPr/>
        </p:nvSpPr>
        <p:spPr>
          <a:xfrm>
            <a:off x="5239164" y="2601508"/>
            <a:ext cx="2353782" cy="1323439"/>
          </a:xfrm>
          <a:prstGeom prst="rect">
            <a:avLst/>
          </a:prstGeom>
          <a:noFill/>
        </p:spPr>
        <p:txBody>
          <a:bodyPr wrap="square" rtlCol="0">
            <a:spAutoFit/>
          </a:bodyPr>
          <a:lstStyle/>
          <a:p>
            <a:r>
              <a:rPr lang="en-US" sz="1600" b="1" dirty="0"/>
              <a:t>Inorganic Chemicals</a:t>
            </a:r>
          </a:p>
          <a:p>
            <a:pPr marL="285750" indent="-285750">
              <a:buFont typeface="Wingdings" panose="05000000000000000000" pitchFamily="2" charset="2"/>
              <a:buChar char="§"/>
            </a:pPr>
            <a:r>
              <a:rPr lang="en-US" sz="1600" dirty="0"/>
              <a:t>Arsenic</a:t>
            </a:r>
          </a:p>
          <a:p>
            <a:pPr marL="285750" indent="-285750">
              <a:buFont typeface="Wingdings" panose="05000000000000000000" pitchFamily="2" charset="2"/>
              <a:buChar char="§"/>
            </a:pPr>
            <a:r>
              <a:rPr lang="en-US" sz="1600" dirty="0"/>
              <a:t>Cadmium</a:t>
            </a:r>
          </a:p>
          <a:p>
            <a:pPr marL="285750" indent="-285750">
              <a:buFont typeface="Wingdings" panose="05000000000000000000" pitchFamily="2" charset="2"/>
              <a:buChar char="§"/>
            </a:pPr>
            <a:r>
              <a:rPr lang="en-US" sz="1600" dirty="0"/>
              <a:t>Chromium</a:t>
            </a:r>
          </a:p>
          <a:p>
            <a:pPr marL="285750" indent="-285750">
              <a:buFont typeface="Wingdings" panose="05000000000000000000" pitchFamily="2" charset="2"/>
              <a:buChar char="§"/>
            </a:pPr>
            <a:r>
              <a:rPr lang="en-US" sz="1600" dirty="0"/>
              <a:t>Nitrates</a:t>
            </a:r>
          </a:p>
        </p:txBody>
      </p:sp>
      <p:sp>
        <p:nvSpPr>
          <p:cNvPr id="19" name="TextBox 18">
            <a:extLst>
              <a:ext uri="{FF2B5EF4-FFF2-40B4-BE49-F238E27FC236}">
                <a16:creationId xmlns:a16="http://schemas.microsoft.com/office/drawing/2014/main" id="{4C66A124-5B0B-0468-1A8B-333804A374D8}"/>
              </a:ext>
            </a:extLst>
          </p:cNvPr>
          <p:cNvSpPr txBox="1"/>
          <p:nvPr/>
        </p:nvSpPr>
        <p:spPr>
          <a:xfrm>
            <a:off x="8900643" y="2592763"/>
            <a:ext cx="2353782" cy="1323439"/>
          </a:xfrm>
          <a:prstGeom prst="rect">
            <a:avLst/>
          </a:prstGeom>
          <a:noFill/>
        </p:spPr>
        <p:txBody>
          <a:bodyPr wrap="square" rtlCol="0">
            <a:spAutoFit/>
          </a:bodyPr>
          <a:lstStyle/>
          <a:p>
            <a:r>
              <a:rPr lang="en-US" sz="1600" b="1" dirty="0"/>
              <a:t>Organic Chemicals </a:t>
            </a:r>
          </a:p>
          <a:p>
            <a:pPr marL="285750" indent="-285750">
              <a:buFont typeface="Wingdings" panose="05000000000000000000" pitchFamily="2" charset="2"/>
              <a:buChar char="§"/>
            </a:pPr>
            <a:r>
              <a:rPr lang="en-US" sz="1600" dirty="0"/>
              <a:t>Pesticides (e.g., atrazine)</a:t>
            </a:r>
          </a:p>
          <a:p>
            <a:pPr marL="285750" indent="-285750">
              <a:buFont typeface="Wingdings" panose="05000000000000000000" pitchFamily="2" charset="2"/>
              <a:buChar char="§"/>
            </a:pPr>
            <a:r>
              <a:rPr lang="en-US" sz="1600" dirty="0"/>
              <a:t>PCBS</a:t>
            </a:r>
          </a:p>
          <a:p>
            <a:pPr marL="285750" indent="-285750">
              <a:buFont typeface="Wingdings" panose="05000000000000000000" pitchFamily="2" charset="2"/>
              <a:buChar char="§"/>
            </a:pPr>
            <a:r>
              <a:rPr lang="en-US" sz="1600" dirty="0"/>
              <a:t>Dioxins</a:t>
            </a:r>
          </a:p>
        </p:txBody>
      </p:sp>
      <p:sp>
        <p:nvSpPr>
          <p:cNvPr id="20" name="TextBox 19">
            <a:extLst>
              <a:ext uri="{FF2B5EF4-FFF2-40B4-BE49-F238E27FC236}">
                <a16:creationId xmlns:a16="http://schemas.microsoft.com/office/drawing/2014/main" id="{3424494F-26E9-FB9D-A195-636AC20295A6}"/>
              </a:ext>
            </a:extLst>
          </p:cNvPr>
          <p:cNvSpPr txBox="1"/>
          <p:nvPr/>
        </p:nvSpPr>
        <p:spPr>
          <a:xfrm>
            <a:off x="5159265" y="4279966"/>
            <a:ext cx="2353782" cy="1077218"/>
          </a:xfrm>
          <a:prstGeom prst="rect">
            <a:avLst/>
          </a:prstGeom>
          <a:noFill/>
        </p:spPr>
        <p:txBody>
          <a:bodyPr wrap="square" rtlCol="0">
            <a:spAutoFit/>
          </a:bodyPr>
          <a:lstStyle/>
          <a:p>
            <a:r>
              <a:rPr lang="en-US" sz="1600" b="1" dirty="0"/>
              <a:t>Radioactive particles</a:t>
            </a:r>
          </a:p>
          <a:p>
            <a:pPr marL="285750" indent="-285750">
              <a:buFont typeface="Wingdings" panose="05000000000000000000" pitchFamily="2" charset="2"/>
              <a:buChar char="§"/>
            </a:pPr>
            <a:r>
              <a:rPr lang="en-US" sz="1600" dirty="0"/>
              <a:t>Radium</a:t>
            </a:r>
          </a:p>
          <a:p>
            <a:pPr marL="285750" indent="-285750">
              <a:buFont typeface="Wingdings" panose="05000000000000000000" pitchFamily="2" charset="2"/>
              <a:buChar char="§"/>
            </a:pPr>
            <a:r>
              <a:rPr lang="en-US" sz="1600" dirty="0"/>
              <a:t>Uranium</a:t>
            </a:r>
          </a:p>
          <a:p>
            <a:pPr marL="285750" indent="-285750">
              <a:buFont typeface="Wingdings" panose="05000000000000000000" pitchFamily="2" charset="2"/>
              <a:buChar char="§"/>
            </a:pPr>
            <a:r>
              <a:rPr lang="en-US" sz="1600" dirty="0"/>
              <a:t>Alpha particles</a:t>
            </a:r>
          </a:p>
        </p:txBody>
      </p:sp>
      <p:sp>
        <p:nvSpPr>
          <p:cNvPr id="22" name="TextBox 21">
            <a:extLst>
              <a:ext uri="{FF2B5EF4-FFF2-40B4-BE49-F238E27FC236}">
                <a16:creationId xmlns:a16="http://schemas.microsoft.com/office/drawing/2014/main" id="{9894B9E7-C56F-41A1-0900-EBA7CCBE1546}"/>
              </a:ext>
            </a:extLst>
          </p:cNvPr>
          <p:cNvSpPr txBox="1"/>
          <p:nvPr/>
        </p:nvSpPr>
        <p:spPr>
          <a:xfrm>
            <a:off x="643730" y="4388969"/>
            <a:ext cx="3523187" cy="1218026"/>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MCLs are more common for contaminants that may be found in source-water. </a:t>
            </a:r>
          </a:p>
        </p:txBody>
      </p:sp>
    </p:spTree>
    <p:custDataLst>
      <p:tags r:id="rId1"/>
    </p:custDataLst>
    <p:extLst>
      <p:ext uri="{BB962C8B-B14F-4D97-AF65-F5344CB8AC3E}">
        <p14:creationId xmlns:p14="http://schemas.microsoft.com/office/powerpoint/2010/main" val="1759727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30968</TotalTime>
  <Words>1824</Words>
  <Application>Microsoft Office PowerPoint</Application>
  <PresentationFormat>Widescreen</PresentationFormat>
  <Paragraphs>250</Paragraphs>
  <Slides>31</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Cambria Math</vt:lpstr>
      <vt:lpstr>Courier New</vt:lpstr>
      <vt:lpstr>Times New Roman</vt:lpstr>
      <vt:lpstr>Wingdings</vt:lpstr>
      <vt:lpstr>Presentation</vt:lpstr>
      <vt:lpstr>PowerPoint Presentation</vt:lpstr>
      <vt:lpstr>PowerPoint Presentation</vt:lpstr>
      <vt:lpstr>PowerPoint Presentation</vt:lpstr>
      <vt:lpstr>PowerPoint Presentation</vt:lpstr>
      <vt:lpstr>Part 1: Regulatory Instruments in SDWA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Topics on Drinking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Wes Austin</cp:lastModifiedBy>
  <cp:revision>784</cp:revision>
  <dcterms:created xsi:type="dcterms:W3CDTF">2018-08-24T16:58:07Z</dcterms:created>
  <dcterms:modified xsi:type="dcterms:W3CDTF">2022-10-30T17:22:21Z</dcterms:modified>
</cp:coreProperties>
</file>